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60" r:id="rId3"/>
    <p:sldId id="305" r:id="rId4"/>
    <p:sldId id="261" r:id="rId5"/>
    <p:sldId id="306" r:id="rId6"/>
    <p:sldId id="283" r:id="rId7"/>
    <p:sldId id="258" r:id="rId8"/>
    <p:sldId id="263" r:id="rId9"/>
    <p:sldId id="264" r:id="rId10"/>
    <p:sldId id="265" r:id="rId11"/>
    <p:sldId id="266" r:id="rId12"/>
    <p:sldId id="267" r:id="rId13"/>
    <p:sldId id="268" r:id="rId14"/>
    <p:sldId id="269" r:id="rId15"/>
    <p:sldId id="270" r:id="rId16"/>
    <p:sldId id="271" r:id="rId17"/>
    <p:sldId id="282" r:id="rId18"/>
    <p:sldId id="257" r:id="rId19"/>
    <p:sldId id="272" r:id="rId20"/>
    <p:sldId id="273" r:id="rId21"/>
    <p:sldId id="284" r:id="rId22"/>
    <p:sldId id="276" r:id="rId23"/>
    <p:sldId id="280" r:id="rId24"/>
    <p:sldId id="275" r:id="rId25"/>
    <p:sldId id="277" r:id="rId26"/>
    <p:sldId id="278" r:id="rId27"/>
    <p:sldId id="279" r:id="rId28"/>
    <p:sldId id="287" r:id="rId29"/>
    <p:sldId id="290" r:id="rId30"/>
    <p:sldId id="299" r:id="rId31"/>
    <p:sldId id="301" r:id="rId32"/>
    <p:sldId id="304" r:id="rId33"/>
    <p:sldId id="307" r:id="rId34"/>
    <p:sldId id="310" r:id="rId35"/>
    <p:sldId id="308" r:id="rId36"/>
    <p:sldId id="311" r:id="rId37"/>
    <p:sldId id="309" r:id="rId38"/>
    <p:sldId id="312"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0" d="100"/>
          <a:sy n="90" d="100"/>
        </p:scale>
        <p:origin x="-594" y="2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076F18-ACC2-4799-8298-D7EEE4801084}" type="datetimeFigureOut">
              <a:rPr lang="ru-RU" smtClean="0"/>
              <a:pPr/>
              <a:t>16.06.2020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4BA838-9555-4D86-9B3F-D4CD39FF074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16.06.2020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16.06.2020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16.06.2020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16.06.2020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16.06.2020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16.06.2020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spd="med">
    <p:wheel spokes="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371158" y="285728"/>
            <a:ext cx="7272808" cy="4286280"/>
          </a:xfrm>
          <a:prstGeom prst="rect">
            <a:avLst/>
          </a:prstGeom>
        </p:spPr>
        <p:txBody>
          <a:bodyPr vert="horz" lIns="91440" tIns="45720" rIns="91440" bIns="45720" rtlCol="0" anchor="ctr">
            <a:noAutofit/>
          </a:bodyPr>
          <a:lstStyle/>
          <a:p>
            <a:pPr algn="ctr"/>
            <a:endParaRPr lang="ru-RU" sz="3600" b="1" dirty="0" smtClean="0">
              <a:solidFill>
                <a:srgbClr val="C00000"/>
              </a:solidFill>
            </a:endParaRPr>
          </a:p>
          <a:p>
            <a:pPr algn="ctr"/>
            <a:r>
              <a:rPr lang="ru-RU" sz="3600" b="1" dirty="0" smtClean="0">
                <a:solidFill>
                  <a:srgbClr val="C00000"/>
                </a:solidFill>
              </a:rPr>
              <a:t>«ПРОЕКТНАЯ ДЕЯТЕЛЬНОСТЬ УЧАЩИХСЯ КАК ОДНО ИЗ СРЕДСТВ РЕАЛИЗАЦИИ ТРЕБОВАНИЙ ФГОС»</a:t>
            </a:r>
          </a:p>
          <a:p>
            <a:pPr algn="ctr"/>
            <a:endParaRPr lang="ru-RU" sz="3600" b="1" dirty="0" smtClean="0">
              <a:solidFill>
                <a:srgbClr val="C00000"/>
              </a:solidFill>
            </a:endParaRPr>
          </a:p>
          <a:p>
            <a:pPr algn="ctr"/>
            <a:endParaRPr lang="ru-RU" sz="3600" b="1" dirty="0" smtClean="0">
              <a:solidFill>
                <a:srgbClr val="C00000"/>
              </a:solidFill>
            </a:endParaRPr>
          </a:p>
          <a:p>
            <a:pPr algn="r"/>
            <a:r>
              <a:rPr lang="ru-RU" sz="2000" b="1" dirty="0" smtClean="0"/>
              <a:t>Педагог-организатор</a:t>
            </a:r>
          </a:p>
          <a:p>
            <a:pPr algn="r"/>
            <a:r>
              <a:rPr lang="ru-RU" sz="2000" b="1" dirty="0" smtClean="0"/>
              <a:t>Трифонова А.А.</a:t>
            </a:r>
            <a:endParaRPr lang="ru-RU" sz="2000" dirty="0"/>
          </a:p>
        </p:txBody>
      </p:sp>
    </p:spTree>
  </p:cSld>
  <p:clrMapOvr>
    <a:masterClrMapping/>
  </p:clrMapOvr>
  <p:transition spd="med">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l="58594" t="23437" r="15625" b="13750"/>
          <a:stretch>
            <a:fillRect/>
          </a:stretch>
        </p:blipFill>
        <p:spPr bwMode="auto">
          <a:xfrm flipH="1">
            <a:off x="-1" y="0"/>
            <a:ext cx="4503761" cy="6858000"/>
          </a:xfrm>
          <a:prstGeom prst="rect">
            <a:avLst/>
          </a:prstGeom>
          <a:noFill/>
          <a:ln w="9525">
            <a:noFill/>
            <a:miter lim="800000"/>
            <a:headEnd/>
            <a:tailEnd/>
          </a:ln>
          <a:effectLst/>
        </p:spPr>
      </p:pic>
      <p:sp>
        <p:nvSpPr>
          <p:cNvPr id="6" name="Прямоугольник 5"/>
          <p:cNvSpPr/>
          <p:nvPr/>
        </p:nvSpPr>
        <p:spPr>
          <a:xfrm>
            <a:off x="8715404" y="0"/>
            <a:ext cx="428596"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8</a:t>
            </a:r>
            <a:endParaRPr lang="ru-RU" b="1" dirty="0">
              <a:solidFill>
                <a:schemeClr val="tx1"/>
              </a:solidFill>
            </a:endParaRPr>
          </a:p>
        </p:txBody>
      </p:sp>
      <p:sp>
        <p:nvSpPr>
          <p:cNvPr id="7" name="TextBox 6"/>
          <p:cNvSpPr txBox="1"/>
          <p:nvPr/>
        </p:nvSpPr>
        <p:spPr>
          <a:xfrm>
            <a:off x="642910" y="500042"/>
            <a:ext cx="7715304" cy="1384995"/>
          </a:xfrm>
          <a:prstGeom prst="rect">
            <a:avLst/>
          </a:prstGeom>
          <a:noFill/>
        </p:spPr>
        <p:txBody>
          <a:bodyPr wrap="square" rtlCol="0">
            <a:spAutoFit/>
          </a:bodyPr>
          <a:lstStyle/>
          <a:p>
            <a:pPr algn="ctr"/>
            <a:r>
              <a:rPr lang="ru-RU" sz="2800" b="1" dirty="0" smtClean="0">
                <a:solidFill>
                  <a:srgbClr val="C00000"/>
                </a:solidFill>
              </a:rPr>
              <a:t>ОБЩЕУЧЕБНЫЕ УМЕНИЯ И НАВЫКИ, ФОРМИРУЕМЫЕ В ПРОЕКТНОЙ ДЕЯТЕЛЬНОСТИ</a:t>
            </a:r>
            <a:endParaRPr lang="ru-RU" sz="2800" dirty="0" smtClean="0">
              <a:solidFill>
                <a:srgbClr val="C00000"/>
              </a:solidFill>
            </a:endParaRPr>
          </a:p>
        </p:txBody>
      </p:sp>
      <p:sp>
        <p:nvSpPr>
          <p:cNvPr id="9" name="TextBox 8"/>
          <p:cNvSpPr txBox="1"/>
          <p:nvPr/>
        </p:nvSpPr>
        <p:spPr>
          <a:xfrm>
            <a:off x="571472" y="2000240"/>
            <a:ext cx="8143932" cy="3816429"/>
          </a:xfrm>
          <a:prstGeom prst="rect">
            <a:avLst/>
          </a:prstGeom>
          <a:noFill/>
        </p:spPr>
        <p:txBody>
          <a:bodyPr wrap="square" rtlCol="0">
            <a:spAutoFit/>
          </a:bodyPr>
          <a:lstStyle/>
          <a:p>
            <a:pPr lvl="0" algn="ctr"/>
            <a:r>
              <a:rPr lang="ru-RU" sz="2800" b="1" i="1" u="sng" dirty="0" smtClean="0"/>
              <a:t>2. Менеджерские умения и навыки:</a:t>
            </a:r>
            <a:endParaRPr lang="ru-RU" sz="2800" dirty="0" smtClean="0"/>
          </a:p>
          <a:p>
            <a:pPr lvl="0" indent="723900">
              <a:buFont typeface="Times New Roman" pitchFamily="18" charset="0"/>
              <a:buChar char="–"/>
            </a:pPr>
            <a:r>
              <a:rPr lang="ru-RU" sz="2800" dirty="0" smtClean="0"/>
              <a:t>Умение проектировать процесс (изделие).</a:t>
            </a:r>
          </a:p>
          <a:p>
            <a:pPr lvl="0" indent="723900">
              <a:buFont typeface="Times New Roman" pitchFamily="18" charset="0"/>
              <a:buChar char="–"/>
            </a:pPr>
            <a:r>
              <a:rPr lang="ru-RU" sz="2800" dirty="0" smtClean="0"/>
              <a:t>Умение планировать деятельность, время, ресурсы.</a:t>
            </a:r>
          </a:p>
          <a:p>
            <a:pPr lvl="0" indent="723900">
              <a:buFont typeface="Times New Roman" pitchFamily="18" charset="0"/>
              <a:buChar char="–"/>
            </a:pPr>
            <a:r>
              <a:rPr lang="ru-RU" sz="2800" dirty="0" smtClean="0"/>
              <a:t>Умение принимать решения и прогнозировать их последствия.</a:t>
            </a:r>
          </a:p>
          <a:p>
            <a:pPr lvl="0" indent="723900">
              <a:buFont typeface="Times New Roman" pitchFamily="18" charset="0"/>
              <a:buChar char="–"/>
            </a:pPr>
            <a:r>
              <a:rPr lang="ru-RU" sz="2800" dirty="0" smtClean="0"/>
              <a:t>Навыки анализа собственной деятельности (ее хода и промежуточных результатов.)</a:t>
            </a:r>
          </a:p>
          <a:p>
            <a:endParaRPr lang="ru-RU" dirty="0"/>
          </a:p>
        </p:txBody>
      </p:sp>
    </p:spTree>
  </p:cSld>
  <p:clrMapOvr>
    <a:masterClrMapping/>
  </p:clrMapOvr>
  <p:transition spd="med">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l="58594" t="23437" r="15625" b="13750"/>
          <a:stretch>
            <a:fillRect/>
          </a:stretch>
        </p:blipFill>
        <p:spPr bwMode="auto">
          <a:xfrm flipH="1">
            <a:off x="-1" y="0"/>
            <a:ext cx="4503761" cy="6858000"/>
          </a:xfrm>
          <a:prstGeom prst="rect">
            <a:avLst/>
          </a:prstGeom>
          <a:noFill/>
          <a:ln w="9525">
            <a:noFill/>
            <a:miter lim="800000"/>
            <a:headEnd/>
            <a:tailEnd/>
          </a:ln>
          <a:effectLst/>
        </p:spPr>
      </p:pic>
      <p:sp>
        <p:nvSpPr>
          <p:cNvPr id="6" name="Прямоугольник 5"/>
          <p:cNvSpPr/>
          <p:nvPr/>
        </p:nvSpPr>
        <p:spPr>
          <a:xfrm>
            <a:off x="8715404" y="0"/>
            <a:ext cx="428596"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9</a:t>
            </a:r>
            <a:endParaRPr lang="ru-RU" b="1" dirty="0">
              <a:solidFill>
                <a:schemeClr val="tx1"/>
              </a:solidFill>
            </a:endParaRPr>
          </a:p>
        </p:txBody>
      </p:sp>
      <p:sp>
        <p:nvSpPr>
          <p:cNvPr id="7" name="TextBox 6"/>
          <p:cNvSpPr txBox="1"/>
          <p:nvPr/>
        </p:nvSpPr>
        <p:spPr>
          <a:xfrm>
            <a:off x="642910" y="500042"/>
            <a:ext cx="7715304" cy="1384995"/>
          </a:xfrm>
          <a:prstGeom prst="rect">
            <a:avLst/>
          </a:prstGeom>
          <a:noFill/>
        </p:spPr>
        <p:txBody>
          <a:bodyPr wrap="square" rtlCol="0">
            <a:spAutoFit/>
          </a:bodyPr>
          <a:lstStyle/>
          <a:p>
            <a:pPr algn="ctr"/>
            <a:r>
              <a:rPr lang="ru-RU" sz="2800" b="1" dirty="0" smtClean="0">
                <a:solidFill>
                  <a:srgbClr val="C00000"/>
                </a:solidFill>
              </a:rPr>
              <a:t>ОБЩЕУЧЕБНЫЕ УМЕНИЯ И НАВЫКИ, ФОРМИРУЕМЫЕ В ПРОЕКТНОЙ ДЕЯТЕЛЬНОСТИ</a:t>
            </a:r>
            <a:endParaRPr lang="ru-RU" sz="2800" dirty="0" smtClean="0">
              <a:solidFill>
                <a:srgbClr val="C00000"/>
              </a:solidFill>
            </a:endParaRPr>
          </a:p>
        </p:txBody>
      </p:sp>
      <p:sp>
        <p:nvSpPr>
          <p:cNvPr id="9" name="TextBox 8"/>
          <p:cNvSpPr txBox="1"/>
          <p:nvPr/>
        </p:nvSpPr>
        <p:spPr>
          <a:xfrm>
            <a:off x="571472" y="2000240"/>
            <a:ext cx="8143932" cy="4247317"/>
          </a:xfrm>
          <a:prstGeom prst="rect">
            <a:avLst/>
          </a:prstGeom>
          <a:noFill/>
        </p:spPr>
        <p:txBody>
          <a:bodyPr wrap="square" rtlCol="0">
            <a:spAutoFit/>
          </a:bodyPr>
          <a:lstStyle/>
          <a:p>
            <a:pPr lvl="0" algn="ctr"/>
            <a:r>
              <a:rPr lang="ru-RU" sz="2800" b="1" i="1" u="sng" dirty="0" smtClean="0"/>
              <a:t>3. Коммуникативные умения:</a:t>
            </a:r>
            <a:endParaRPr lang="ru-RU" sz="2800" dirty="0" smtClean="0"/>
          </a:p>
          <a:p>
            <a:pPr lvl="0" indent="723900">
              <a:buFont typeface="Times New Roman" pitchFamily="18" charset="0"/>
              <a:buChar char="–"/>
            </a:pPr>
            <a:r>
              <a:rPr lang="ru-RU" sz="2800" dirty="0" smtClean="0"/>
              <a:t>Умение инициировать учебное взаимодействие со взрослыми – вступать в диалог, задавать вопросы и т.д.</a:t>
            </a:r>
          </a:p>
          <a:p>
            <a:pPr lvl="0" indent="723900">
              <a:buFont typeface="Times New Roman" pitchFamily="18" charset="0"/>
              <a:buChar char="–"/>
            </a:pPr>
            <a:r>
              <a:rPr lang="ru-RU" sz="2800" dirty="0" smtClean="0"/>
              <a:t>Умение вести дискуссию</a:t>
            </a:r>
          </a:p>
          <a:p>
            <a:pPr lvl="0" indent="723900">
              <a:buFont typeface="Times New Roman" pitchFamily="18" charset="0"/>
              <a:buChar char="–"/>
            </a:pPr>
            <a:r>
              <a:rPr lang="ru-RU" sz="2800" dirty="0" smtClean="0"/>
              <a:t>Умение отстаивать свою точку зрения</a:t>
            </a:r>
          </a:p>
          <a:p>
            <a:pPr lvl="0" indent="723900">
              <a:buFont typeface="Times New Roman" pitchFamily="18" charset="0"/>
              <a:buChar char="–"/>
            </a:pPr>
            <a:r>
              <a:rPr lang="ru-RU" sz="2800" dirty="0" smtClean="0"/>
              <a:t>Умение находить компромисс</a:t>
            </a:r>
          </a:p>
          <a:p>
            <a:pPr lvl="0" indent="723900">
              <a:buFont typeface="Times New Roman" pitchFamily="18" charset="0"/>
              <a:buChar char="–"/>
            </a:pPr>
            <a:r>
              <a:rPr lang="ru-RU" sz="2800" dirty="0" smtClean="0"/>
              <a:t>Навыки интервьюирования, устного опроса и т.д.</a:t>
            </a:r>
          </a:p>
          <a:p>
            <a:endParaRPr lang="ru-RU" dirty="0"/>
          </a:p>
        </p:txBody>
      </p:sp>
    </p:spTree>
  </p:cSld>
  <p:clrMapOvr>
    <a:masterClrMapping/>
  </p:clrMapOvr>
  <p:transition spd="med">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l="58594" t="23437" r="15625" b="13750"/>
          <a:stretch>
            <a:fillRect/>
          </a:stretch>
        </p:blipFill>
        <p:spPr bwMode="auto">
          <a:xfrm flipH="1">
            <a:off x="-1" y="0"/>
            <a:ext cx="4503761" cy="6858000"/>
          </a:xfrm>
          <a:prstGeom prst="rect">
            <a:avLst/>
          </a:prstGeom>
          <a:noFill/>
          <a:ln w="9525">
            <a:noFill/>
            <a:miter lim="800000"/>
            <a:headEnd/>
            <a:tailEnd/>
          </a:ln>
          <a:effectLst/>
        </p:spPr>
      </p:pic>
      <p:sp>
        <p:nvSpPr>
          <p:cNvPr id="6" name="Прямоугольник 5"/>
          <p:cNvSpPr/>
          <p:nvPr/>
        </p:nvSpPr>
        <p:spPr>
          <a:xfrm>
            <a:off x="8715404" y="0"/>
            <a:ext cx="428596"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10</a:t>
            </a:r>
            <a:endParaRPr lang="ru-RU" b="1" dirty="0">
              <a:solidFill>
                <a:schemeClr val="tx1"/>
              </a:solidFill>
            </a:endParaRPr>
          </a:p>
        </p:txBody>
      </p:sp>
      <p:sp>
        <p:nvSpPr>
          <p:cNvPr id="7" name="TextBox 6"/>
          <p:cNvSpPr txBox="1"/>
          <p:nvPr/>
        </p:nvSpPr>
        <p:spPr>
          <a:xfrm>
            <a:off x="642910" y="500042"/>
            <a:ext cx="7715304" cy="1384995"/>
          </a:xfrm>
          <a:prstGeom prst="rect">
            <a:avLst/>
          </a:prstGeom>
          <a:noFill/>
        </p:spPr>
        <p:txBody>
          <a:bodyPr wrap="square" rtlCol="0">
            <a:spAutoFit/>
          </a:bodyPr>
          <a:lstStyle/>
          <a:p>
            <a:pPr algn="ctr"/>
            <a:r>
              <a:rPr lang="ru-RU" sz="2800" b="1" dirty="0" smtClean="0">
                <a:solidFill>
                  <a:srgbClr val="C00000"/>
                </a:solidFill>
              </a:rPr>
              <a:t>ОБЩЕУЧЕБНЫЕ УМЕНИЯ И НАВЫКИ ФОРМИРУЕМЫЕ В ПРОЕКТНОЙ ДЕЯТЕЛЬНОСТИ</a:t>
            </a:r>
            <a:endParaRPr lang="ru-RU" sz="2800" dirty="0" smtClean="0">
              <a:solidFill>
                <a:srgbClr val="C00000"/>
              </a:solidFill>
            </a:endParaRPr>
          </a:p>
        </p:txBody>
      </p:sp>
      <p:sp>
        <p:nvSpPr>
          <p:cNvPr id="9" name="TextBox 8"/>
          <p:cNvSpPr txBox="1"/>
          <p:nvPr/>
        </p:nvSpPr>
        <p:spPr>
          <a:xfrm>
            <a:off x="785786" y="2000240"/>
            <a:ext cx="7929618" cy="3970318"/>
          </a:xfrm>
          <a:prstGeom prst="rect">
            <a:avLst/>
          </a:prstGeom>
          <a:noFill/>
        </p:spPr>
        <p:txBody>
          <a:bodyPr wrap="square" rtlCol="0">
            <a:spAutoFit/>
          </a:bodyPr>
          <a:lstStyle/>
          <a:p>
            <a:pPr lvl="0" algn="ctr"/>
            <a:r>
              <a:rPr lang="ru-RU" sz="2800" b="1" i="1" u="sng" dirty="0" smtClean="0"/>
              <a:t>4. Презентационные умения и навыки:</a:t>
            </a:r>
            <a:endParaRPr lang="ru-RU" sz="2800" dirty="0" smtClean="0"/>
          </a:p>
          <a:p>
            <a:pPr lvl="0" indent="723900">
              <a:buFont typeface="Times New Roman" pitchFamily="18" charset="0"/>
              <a:buChar char="–"/>
            </a:pPr>
            <a:r>
              <a:rPr lang="ru-RU" sz="2800" dirty="0" smtClean="0"/>
              <a:t>Навыки монологической речи</a:t>
            </a:r>
          </a:p>
          <a:p>
            <a:pPr lvl="0" indent="723900">
              <a:buFont typeface="Times New Roman" pitchFamily="18" charset="0"/>
              <a:buChar char="–"/>
            </a:pPr>
            <a:r>
              <a:rPr lang="ru-RU" sz="2800" dirty="0" smtClean="0"/>
              <a:t>Умение уверенно держать себя во время выступления</a:t>
            </a:r>
          </a:p>
          <a:p>
            <a:pPr lvl="0" indent="723900">
              <a:buFont typeface="Times New Roman" pitchFamily="18" charset="0"/>
              <a:buChar char="–"/>
            </a:pPr>
            <a:r>
              <a:rPr lang="ru-RU" sz="2800" dirty="0" smtClean="0"/>
              <a:t>Артистические умения</a:t>
            </a:r>
          </a:p>
          <a:p>
            <a:pPr lvl="0" indent="723900">
              <a:buFont typeface="Times New Roman" pitchFamily="18" charset="0"/>
              <a:buChar char="–"/>
            </a:pPr>
            <a:r>
              <a:rPr lang="ru-RU" sz="2800" dirty="0" smtClean="0"/>
              <a:t>Умение использовать различные средства наглядности при выступлении</a:t>
            </a:r>
          </a:p>
          <a:p>
            <a:pPr indent="723900">
              <a:buFont typeface="Times New Roman" pitchFamily="18" charset="0"/>
              <a:buChar char="–"/>
            </a:pPr>
            <a:r>
              <a:rPr lang="ru-RU" sz="2800" dirty="0" smtClean="0"/>
              <a:t>Умение отвечать на незапланированные вопросы </a:t>
            </a:r>
            <a:endParaRPr lang="ru-RU" dirty="0"/>
          </a:p>
        </p:txBody>
      </p:sp>
    </p:spTree>
  </p:cSld>
  <p:clrMapOvr>
    <a:masterClrMapping/>
  </p:clrMapOvr>
  <p:transition spd="med">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l="58594" t="23437" r="15625" b="13750"/>
          <a:stretch>
            <a:fillRect/>
          </a:stretch>
        </p:blipFill>
        <p:spPr bwMode="auto">
          <a:xfrm flipH="1">
            <a:off x="-1" y="0"/>
            <a:ext cx="4503761" cy="6858000"/>
          </a:xfrm>
          <a:prstGeom prst="rect">
            <a:avLst/>
          </a:prstGeom>
          <a:noFill/>
          <a:ln w="9525">
            <a:noFill/>
            <a:miter lim="800000"/>
            <a:headEnd/>
            <a:tailEnd/>
          </a:ln>
          <a:effectLst/>
        </p:spPr>
      </p:pic>
      <p:sp>
        <p:nvSpPr>
          <p:cNvPr id="6" name="Прямоугольник 5"/>
          <p:cNvSpPr/>
          <p:nvPr/>
        </p:nvSpPr>
        <p:spPr>
          <a:xfrm>
            <a:off x="8715404" y="0"/>
            <a:ext cx="428596"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11</a:t>
            </a:r>
            <a:endParaRPr lang="ru-RU" b="1" dirty="0">
              <a:solidFill>
                <a:schemeClr val="tx1"/>
              </a:solidFill>
            </a:endParaRPr>
          </a:p>
        </p:txBody>
      </p:sp>
      <p:sp>
        <p:nvSpPr>
          <p:cNvPr id="7" name="TextBox 6"/>
          <p:cNvSpPr txBox="1"/>
          <p:nvPr/>
        </p:nvSpPr>
        <p:spPr>
          <a:xfrm>
            <a:off x="642910" y="500042"/>
            <a:ext cx="7715304" cy="1384995"/>
          </a:xfrm>
          <a:prstGeom prst="rect">
            <a:avLst/>
          </a:prstGeom>
          <a:noFill/>
        </p:spPr>
        <p:txBody>
          <a:bodyPr wrap="square" rtlCol="0">
            <a:spAutoFit/>
          </a:bodyPr>
          <a:lstStyle/>
          <a:p>
            <a:pPr algn="ctr"/>
            <a:r>
              <a:rPr lang="ru-RU" sz="2800" b="1" dirty="0" smtClean="0">
                <a:solidFill>
                  <a:srgbClr val="C00000"/>
                </a:solidFill>
              </a:rPr>
              <a:t>ОБЩЕУЧЕБНЫЕ УМЕНИЯ И НАВЫКИ, ФОРМИРУЕМЫЕ В ПРОЕКТНОЙ ДЕЯТЕЛЬНОСТИ</a:t>
            </a:r>
            <a:endParaRPr lang="ru-RU" sz="2800" dirty="0" smtClean="0">
              <a:solidFill>
                <a:srgbClr val="C00000"/>
              </a:solidFill>
            </a:endParaRPr>
          </a:p>
        </p:txBody>
      </p:sp>
      <p:sp>
        <p:nvSpPr>
          <p:cNvPr id="9" name="TextBox 8"/>
          <p:cNvSpPr txBox="1"/>
          <p:nvPr/>
        </p:nvSpPr>
        <p:spPr>
          <a:xfrm>
            <a:off x="785786" y="2000240"/>
            <a:ext cx="7929618" cy="2246769"/>
          </a:xfrm>
          <a:prstGeom prst="rect">
            <a:avLst/>
          </a:prstGeom>
          <a:noFill/>
        </p:spPr>
        <p:txBody>
          <a:bodyPr wrap="square" rtlCol="0">
            <a:spAutoFit/>
          </a:bodyPr>
          <a:lstStyle/>
          <a:p>
            <a:pPr lvl="0" algn="ctr"/>
            <a:r>
              <a:rPr lang="ru-RU" sz="2800" b="1" i="1" dirty="0" smtClean="0"/>
              <a:t>5. Рефлексивные умения:</a:t>
            </a:r>
            <a:endParaRPr lang="ru-RU" sz="2800" dirty="0" smtClean="0"/>
          </a:p>
          <a:p>
            <a:pPr lvl="0" indent="723900">
              <a:buFont typeface="Times New Roman" pitchFamily="18" charset="0"/>
              <a:buChar char="–"/>
            </a:pPr>
            <a:r>
              <a:rPr lang="ru-RU" sz="2800" dirty="0" smtClean="0"/>
              <a:t>Умение осмысливать задачу, для решения которой недостаточно знаний</a:t>
            </a:r>
          </a:p>
          <a:p>
            <a:pPr lvl="0" indent="723900">
              <a:buFont typeface="Times New Roman" pitchFamily="18" charset="0"/>
              <a:buChar char="–"/>
            </a:pPr>
            <a:r>
              <a:rPr lang="ru-RU" sz="2800" dirty="0" smtClean="0"/>
              <a:t>Умение отвечать на вопрос: чему нужно научиться для решения поставленной задачи?</a:t>
            </a:r>
            <a:endParaRPr lang="ru-RU" sz="2800" dirty="0"/>
          </a:p>
        </p:txBody>
      </p:sp>
    </p:spTree>
  </p:cSld>
  <p:clrMapOvr>
    <a:masterClrMapping/>
  </p:clrMapOvr>
  <p:transition spd="med">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l="58594" t="23437" r="15625" b="13750"/>
          <a:stretch>
            <a:fillRect/>
          </a:stretch>
        </p:blipFill>
        <p:spPr bwMode="auto">
          <a:xfrm flipH="1">
            <a:off x="-1" y="0"/>
            <a:ext cx="4503761" cy="6858000"/>
          </a:xfrm>
          <a:prstGeom prst="rect">
            <a:avLst/>
          </a:prstGeom>
          <a:noFill/>
          <a:ln w="9525">
            <a:noFill/>
            <a:miter lim="800000"/>
            <a:headEnd/>
            <a:tailEnd/>
          </a:ln>
          <a:effectLst/>
        </p:spPr>
      </p:pic>
      <p:sp>
        <p:nvSpPr>
          <p:cNvPr id="6" name="Прямоугольник 5"/>
          <p:cNvSpPr/>
          <p:nvPr/>
        </p:nvSpPr>
        <p:spPr>
          <a:xfrm>
            <a:off x="8715404" y="0"/>
            <a:ext cx="428596"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12</a:t>
            </a:r>
            <a:endParaRPr lang="ru-RU" b="1" dirty="0">
              <a:solidFill>
                <a:schemeClr val="tx1"/>
              </a:solidFill>
            </a:endParaRPr>
          </a:p>
        </p:txBody>
      </p:sp>
      <p:sp>
        <p:nvSpPr>
          <p:cNvPr id="7" name="TextBox 6"/>
          <p:cNvSpPr txBox="1"/>
          <p:nvPr/>
        </p:nvSpPr>
        <p:spPr>
          <a:xfrm>
            <a:off x="642910" y="500042"/>
            <a:ext cx="7715304" cy="1384995"/>
          </a:xfrm>
          <a:prstGeom prst="rect">
            <a:avLst/>
          </a:prstGeom>
          <a:noFill/>
        </p:spPr>
        <p:txBody>
          <a:bodyPr wrap="square" rtlCol="0">
            <a:spAutoFit/>
          </a:bodyPr>
          <a:lstStyle/>
          <a:p>
            <a:pPr algn="ctr"/>
            <a:r>
              <a:rPr lang="ru-RU" sz="2800" b="1" dirty="0" smtClean="0">
                <a:solidFill>
                  <a:srgbClr val="C00000"/>
                </a:solidFill>
              </a:rPr>
              <a:t>ОБЩЕУЧЕБНЫЕ УМЕНИЯ И НАВЫКИ, ФОРМИРУЕМЫЕ В ПРОЕКТНОЙ ДЕЯТЕЛЬНОСТИ</a:t>
            </a:r>
            <a:endParaRPr lang="ru-RU" sz="2800" dirty="0" smtClean="0">
              <a:solidFill>
                <a:srgbClr val="C00000"/>
              </a:solidFill>
            </a:endParaRPr>
          </a:p>
        </p:txBody>
      </p:sp>
      <p:sp>
        <p:nvSpPr>
          <p:cNvPr id="9" name="TextBox 8"/>
          <p:cNvSpPr txBox="1"/>
          <p:nvPr/>
        </p:nvSpPr>
        <p:spPr>
          <a:xfrm>
            <a:off x="500034" y="1928802"/>
            <a:ext cx="8143932" cy="4154984"/>
          </a:xfrm>
          <a:prstGeom prst="rect">
            <a:avLst/>
          </a:prstGeom>
          <a:noFill/>
        </p:spPr>
        <p:txBody>
          <a:bodyPr wrap="square" rtlCol="0">
            <a:spAutoFit/>
          </a:bodyPr>
          <a:lstStyle/>
          <a:p>
            <a:pPr lvl="0" algn="ctr"/>
            <a:r>
              <a:rPr lang="ru-RU" sz="2400" b="1" i="1" u="sng" dirty="0" smtClean="0"/>
              <a:t>6. Поисковые (исследовательские) умения:</a:t>
            </a:r>
            <a:endParaRPr lang="ru-RU" sz="2400" dirty="0" smtClean="0"/>
          </a:p>
          <a:p>
            <a:pPr lvl="0" indent="723900">
              <a:buFont typeface="Times New Roman" pitchFamily="18" charset="0"/>
              <a:buChar char="–"/>
            </a:pPr>
            <a:r>
              <a:rPr lang="ru-RU" sz="2400" dirty="0" smtClean="0"/>
              <a:t>Умение самостоятельно изобретать способ действия, привлекая знания из различных областей; </a:t>
            </a:r>
          </a:p>
          <a:p>
            <a:pPr lvl="0" indent="723900">
              <a:buFont typeface="Times New Roman" pitchFamily="18" charset="0"/>
              <a:buChar char="–"/>
            </a:pPr>
            <a:r>
              <a:rPr lang="ru-RU" sz="2400" dirty="0" smtClean="0"/>
              <a:t>Умение самостоятельно находить недостающую информацию в информационном поле; </a:t>
            </a:r>
          </a:p>
          <a:p>
            <a:pPr lvl="0" indent="723900">
              <a:buFont typeface="Times New Roman" pitchFamily="18" charset="0"/>
              <a:buChar char="–"/>
            </a:pPr>
            <a:r>
              <a:rPr lang="ru-RU" sz="2400" dirty="0" smtClean="0"/>
              <a:t>Умение запрашивать необходимую информацию у эксперта (учителя, консультанта, специалиста); </a:t>
            </a:r>
          </a:p>
          <a:p>
            <a:pPr lvl="0" indent="723900">
              <a:buFont typeface="Times New Roman" pitchFamily="18" charset="0"/>
              <a:buChar char="–"/>
            </a:pPr>
            <a:r>
              <a:rPr lang="ru-RU" sz="2400" dirty="0" smtClean="0"/>
              <a:t>Умение находить несколько вариантов </a:t>
            </a:r>
            <a:r>
              <a:rPr lang="ru-RU" sz="2400" smtClean="0"/>
              <a:t>решения проблемы</a:t>
            </a:r>
            <a:r>
              <a:rPr lang="ru-RU" sz="2400" dirty="0" smtClean="0"/>
              <a:t>; </a:t>
            </a:r>
          </a:p>
          <a:p>
            <a:pPr lvl="0" indent="723900">
              <a:buFont typeface="Times New Roman" pitchFamily="18" charset="0"/>
              <a:buChar char="–"/>
            </a:pPr>
            <a:r>
              <a:rPr lang="ru-RU" sz="2400" dirty="0" smtClean="0"/>
              <a:t>Умение выдвигать гипотезы; </a:t>
            </a:r>
          </a:p>
          <a:p>
            <a:pPr lvl="0" indent="723900">
              <a:buFont typeface="Times New Roman" pitchFamily="18" charset="0"/>
              <a:buChar char="–"/>
            </a:pPr>
            <a:r>
              <a:rPr lang="ru-RU" sz="2400" dirty="0" smtClean="0"/>
              <a:t>Умение устанавливать </a:t>
            </a:r>
            <a:r>
              <a:rPr lang="ru-RU" sz="2400" dirty="0" err="1" smtClean="0"/>
              <a:t>причинно­следственные</a:t>
            </a:r>
            <a:r>
              <a:rPr lang="ru-RU" sz="2400" dirty="0" smtClean="0"/>
              <a:t> связи.</a:t>
            </a:r>
            <a:endParaRPr lang="ru-RU" sz="2400" dirty="0"/>
          </a:p>
        </p:txBody>
      </p:sp>
    </p:spTree>
  </p:cSld>
  <p:clrMapOvr>
    <a:masterClrMapping/>
  </p:clrMapOvr>
  <p:transition spd="med">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l="58594" t="23437" r="15625" b="13750"/>
          <a:stretch>
            <a:fillRect/>
          </a:stretch>
        </p:blipFill>
        <p:spPr bwMode="auto">
          <a:xfrm flipH="1">
            <a:off x="-1" y="0"/>
            <a:ext cx="4503761" cy="6858000"/>
          </a:xfrm>
          <a:prstGeom prst="rect">
            <a:avLst/>
          </a:prstGeom>
          <a:noFill/>
          <a:ln w="9525">
            <a:noFill/>
            <a:miter lim="800000"/>
            <a:headEnd/>
            <a:tailEnd/>
          </a:ln>
          <a:effectLst/>
        </p:spPr>
      </p:pic>
      <p:sp>
        <p:nvSpPr>
          <p:cNvPr id="6" name="Прямоугольник 5"/>
          <p:cNvSpPr/>
          <p:nvPr/>
        </p:nvSpPr>
        <p:spPr>
          <a:xfrm>
            <a:off x="8715404" y="0"/>
            <a:ext cx="428596"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13</a:t>
            </a:r>
            <a:endParaRPr lang="ru-RU" b="1" dirty="0">
              <a:solidFill>
                <a:schemeClr val="tx1"/>
              </a:solidFill>
            </a:endParaRPr>
          </a:p>
        </p:txBody>
      </p:sp>
      <p:sp>
        <p:nvSpPr>
          <p:cNvPr id="9" name="TextBox 8"/>
          <p:cNvSpPr txBox="1"/>
          <p:nvPr/>
        </p:nvSpPr>
        <p:spPr>
          <a:xfrm>
            <a:off x="571472" y="666351"/>
            <a:ext cx="8143932" cy="5262979"/>
          </a:xfrm>
          <a:prstGeom prst="rect">
            <a:avLst/>
          </a:prstGeom>
          <a:noFill/>
        </p:spPr>
        <p:txBody>
          <a:bodyPr wrap="square" rtlCol="0">
            <a:spAutoFit/>
          </a:bodyPr>
          <a:lstStyle/>
          <a:p>
            <a:pPr algn="ctr"/>
            <a:r>
              <a:rPr lang="ru-RU" sz="2400" b="1" dirty="0" smtClean="0">
                <a:solidFill>
                  <a:srgbClr val="C00000"/>
                </a:solidFill>
              </a:rPr>
              <a:t>ЧТО ТАКОЕ «МЕТОД ПРОЕКТОВ»?</a:t>
            </a:r>
            <a:endParaRPr lang="ru-RU" sz="2400" dirty="0" smtClean="0">
              <a:solidFill>
                <a:srgbClr val="C00000"/>
              </a:solidFill>
            </a:endParaRPr>
          </a:p>
          <a:p>
            <a:pPr lvl="0" indent="723900">
              <a:buFont typeface="Times New Roman" pitchFamily="18" charset="0"/>
              <a:buChar char="–"/>
            </a:pPr>
            <a:r>
              <a:rPr lang="ru-RU" sz="2400" dirty="0" smtClean="0"/>
              <a:t>Педагогическая технология;</a:t>
            </a:r>
          </a:p>
          <a:p>
            <a:pPr lvl="0" indent="723900">
              <a:buFont typeface="Times New Roman" pitchFamily="18" charset="0"/>
              <a:buChar char="–"/>
            </a:pPr>
            <a:r>
              <a:rPr lang="ru-RU" sz="2400" dirty="0" smtClean="0"/>
              <a:t>Метод обучения, основанный на постановке социально значимой цели, её детальной разработке и практическом достижении;</a:t>
            </a:r>
          </a:p>
          <a:p>
            <a:r>
              <a:rPr lang="ru-RU" sz="2400" b="1" dirty="0" smtClean="0"/>
              <a:t> </a:t>
            </a:r>
            <a:endParaRPr lang="ru-RU" sz="2400" dirty="0" smtClean="0"/>
          </a:p>
          <a:p>
            <a:pPr algn="ctr"/>
            <a:r>
              <a:rPr lang="ru-RU" sz="2400" b="1" dirty="0" smtClean="0">
                <a:solidFill>
                  <a:srgbClr val="C00000"/>
                </a:solidFill>
              </a:rPr>
              <a:t>МЕТОД ПРОЕКТОВ ОРИЕНТИРОВАН НА:</a:t>
            </a:r>
            <a:endParaRPr lang="ru-RU" sz="2400" dirty="0" smtClean="0">
              <a:solidFill>
                <a:srgbClr val="C00000"/>
              </a:solidFill>
            </a:endParaRPr>
          </a:p>
          <a:p>
            <a:pPr lvl="0" indent="723900">
              <a:buFont typeface="Times New Roman" pitchFamily="18" charset="0"/>
              <a:buChar char="–"/>
            </a:pPr>
            <a:r>
              <a:rPr lang="ru-RU" sz="2400" dirty="0" smtClean="0"/>
              <a:t>Самостоятельную деятельность учащихся (индивидуальную, парную, групповую);</a:t>
            </a:r>
          </a:p>
          <a:p>
            <a:pPr lvl="0" indent="723900">
              <a:buFont typeface="Times New Roman" pitchFamily="18" charset="0"/>
              <a:buChar char="–"/>
            </a:pPr>
            <a:r>
              <a:rPr lang="ru-RU" sz="2400" dirty="0" smtClean="0"/>
              <a:t>Совокупность разнообразных методов и средств обучения;</a:t>
            </a:r>
          </a:p>
          <a:p>
            <a:pPr lvl="0" indent="723900">
              <a:buFont typeface="Times New Roman" pitchFamily="18" charset="0"/>
              <a:buChar char="–"/>
            </a:pPr>
            <a:r>
              <a:rPr lang="ru-RU" sz="2400" dirty="0" smtClean="0"/>
              <a:t>Интеграцию знаний и умений из различных областей;</a:t>
            </a:r>
          </a:p>
          <a:p>
            <a:pPr lvl="0" indent="723900">
              <a:buFont typeface="Times New Roman" pitchFamily="18" charset="0"/>
              <a:buChar char="–"/>
            </a:pPr>
            <a:r>
              <a:rPr lang="ru-RU" sz="2400" dirty="0" smtClean="0"/>
              <a:t>Конкретно-практический результат, готовый к использованию.</a:t>
            </a:r>
            <a:endParaRPr lang="ru-RU" sz="2400" dirty="0"/>
          </a:p>
        </p:txBody>
      </p:sp>
    </p:spTree>
  </p:cSld>
  <p:clrMapOvr>
    <a:masterClrMapping/>
  </p:clrMapOvr>
  <p:transition spd="med">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l="58594" t="23437" r="15625" b="13750"/>
          <a:stretch>
            <a:fillRect/>
          </a:stretch>
        </p:blipFill>
        <p:spPr bwMode="auto">
          <a:xfrm flipH="1">
            <a:off x="-1" y="0"/>
            <a:ext cx="4503761" cy="6858000"/>
          </a:xfrm>
          <a:prstGeom prst="rect">
            <a:avLst/>
          </a:prstGeom>
          <a:noFill/>
          <a:ln w="9525">
            <a:noFill/>
            <a:miter lim="800000"/>
            <a:headEnd/>
            <a:tailEnd/>
          </a:ln>
          <a:effectLst/>
        </p:spPr>
      </p:pic>
      <p:sp>
        <p:nvSpPr>
          <p:cNvPr id="6" name="Прямоугольник 5"/>
          <p:cNvSpPr/>
          <p:nvPr/>
        </p:nvSpPr>
        <p:spPr>
          <a:xfrm>
            <a:off x="8715404" y="0"/>
            <a:ext cx="428596"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14</a:t>
            </a:r>
            <a:endParaRPr lang="ru-RU" b="1" dirty="0">
              <a:solidFill>
                <a:schemeClr val="tx1"/>
              </a:solidFill>
            </a:endParaRPr>
          </a:p>
        </p:txBody>
      </p:sp>
      <p:grpSp>
        <p:nvGrpSpPr>
          <p:cNvPr id="68" name="Группа 67"/>
          <p:cNvGrpSpPr/>
          <p:nvPr/>
        </p:nvGrpSpPr>
        <p:grpSpPr>
          <a:xfrm>
            <a:off x="642910" y="500042"/>
            <a:ext cx="7929618" cy="5715040"/>
            <a:chOff x="642910" y="571480"/>
            <a:chExt cx="7929618" cy="5715040"/>
          </a:xfrm>
        </p:grpSpPr>
        <p:sp>
          <p:nvSpPr>
            <p:cNvPr id="7" name="Скругленный прямоугольник 6"/>
            <p:cNvSpPr/>
            <p:nvPr/>
          </p:nvSpPr>
          <p:spPr>
            <a:xfrm>
              <a:off x="714348" y="1285860"/>
              <a:ext cx="2286016" cy="92869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ДЕЛОВАЯ </a:t>
              </a:r>
            </a:p>
            <a:p>
              <a:pPr algn="ctr"/>
              <a:r>
                <a:rPr lang="ru-RU" b="1" dirty="0" smtClean="0"/>
                <a:t>ИГРА</a:t>
              </a:r>
            </a:p>
            <a:p>
              <a:pPr algn="ctr"/>
              <a:r>
                <a:rPr lang="ru-RU" sz="1200" b="1" dirty="0" smtClean="0"/>
                <a:t>(путешествие в мир профессий)</a:t>
              </a:r>
              <a:endParaRPr lang="ru-RU" sz="1200" b="1" dirty="0"/>
            </a:p>
          </p:txBody>
        </p:sp>
        <p:sp>
          <p:nvSpPr>
            <p:cNvPr id="8" name="Скругленный прямоугольник 7"/>
            <p:cNvSpPr/>
            <p:nvPr/>
          </p:nvSpPr>
          <p:spPr>
            <a:xfrm>
              <a:off x="3071802" y="5643578"/>
              <a:ext cx="3000396" cy="6429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ДЕМОНСТРАЦИЯ ПРОДУКТА</a:t>
              </a:r>
              <a:endParaRPr lang="ru-RU" b="1" dirty="0"/>
            </a:p>
          </p:txBody>
        </p:sp>
        <p:sp>
          <p:nvSpPr>
            <p:cNvPr id="10" name="Скругленный прямоугольник 9"/>
            <p:cNvSpPr/>
            <p:nvPr/>
          </p:nvSpPr>
          <p:spPr>
            <a:xfrm>
              <a:off x="3143240" y="571480"/>
              <a:ext cx="3000396" cy="157163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ИНСЦЕНИРОВКА-ДИАЛОГ ЛИТЕРАТУРНЫХ ИЛИ ИСТОРИЧЕСКИХ ПЕРСОНАЖЕЙ</a:t>
              </a:r>
              <a:endParaRPr lang="ru-RU" b="1" dirty="0"/>
            </a:p>
          </p:txBody>
        </p:sp>
        <p:sp>
          <p:nvSpPr>
            <p:cNvPr id="11" name="Скругленный прямоугольник 10"/>
            <p:cNvSpPr/>
            <p:nvPr/>
          </p:nvSpPr>
          <p:spPr>
            <a:xfrm>
              <a:off x="642910" y="3071810"/>
              <a:ext cx="2357454" cy="6429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ИГРА С ЗАЛОМ</a:t>
              </a:r>
              <a:endParaRPr lang="ru-RU" b="1" dirty="0"/>
            </a:p>
          </p:txBody>
        </p:sp>
        <p:sp>
          <p:nvSpPr>
            <p:cNvPr id="12" name="Скругленный прямоугольник 11"/>
            <p:cNvSpPr/>
            <p:nvPr/>
          </p:nvSpPr>
          <p:spPr>
            <a:xfrm>
              <a:off x="6215074" y="1500174"/>
              <a:ext cx="2357454" cy="6429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НАУЧНАЯ КОНФЕРЕНЦИЯ</a:t>
              </a:r>
              <a:endParaRPr lang="ru-RU" b="1" dirty="0"/>
            </a:p>
          </p:txBody>
        </p:sp>
        <p:sp>
          <p:nvSpPr>
            <p:cNvPr id="13" name="Скругленный прямоугольник 12"/>
            <p:cNvSpPr/>
            <p:nvPr/>
          </p:nvSpPr>
          <p:spPr>
            <a:xfrm>
              <a:off x="642910" y="5429264"/>
              <a:ext cx="2286016" cy="8572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ПРЕСС-КОНФЕРЕНЦИЯ</a:t>
              </a:r>
            </a:p>
            <a:p>
              <a:pPr algn="ctr"/>
              <a:r>
                <a:rPr lang="ru-RU" sz="1200" b="1" dirty="0" smtClean="0"/>
                <a:t>(молодежные СМИ)</a:t>
              </a:r>
              <a:endParaRPr lang="ru-RU" sz="1200" b="1" dirty="0"/>
            </a:p>
          </p:txBody>
        </p:sp>
        <p:sp>
          <p:nvSpPr>
            <p:cNvPr id="15" name="Скругленный прямоугольник 14"/>
            <p:cNvSpPr/>
            <p:nvPr/>
          </p:nvSpPr>
          <p:spPr>
            <a:xfrm>
              <a:off x="6215074" y="3429000"/>
              <a:ext cx="2357454" cy="107157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ЭКСКУРСИЯ</a:t>
              </a:r>
              <a:endParaRPr lang="ru-RU" b="1" dirty="0"/>
            </a:p>
          </p:txBody>
        </p:sp>
        <p:sp>
          <p:nvSpPr>
            <p:cNvPr id="16" name="Скругленный прямоугольник 15"/>
            <p:cNvSpPr/>
            <p:nvPr/>
          </p:nvSpPr>
          <p:spPr>
            <a:xfrm>
              <a:off x="6215074" y="2285992"/>
              <a:ext cx="2357454" cy="6429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РЕКЛАМА</a:t>
              </a:r>
            </a:p>
            <a:p>
              <a:pPr algn="ctr"/>
              <a:r>
                <a:rPr lang="ru-RU" sz="1600" b="1" dirty="0" smtClean="0"/>
                <a:t>(рекламная кампания)</a:t>
              </a:r>
              <a:endParaRPr lang="ru-RU" sz="1600" b="1" dirty="0"/>
            </a:p>
          </p:txBody>
        </p:sp>
        <p:sp>
          <p:nvSpPr>
            <p:cNvPr id="17" name="Скругленный прямоугольник 16"/>
            <p:cNvSpPr/>
            <p:nvPr/>
          </p:nvSpPr>
          <p:spPr>
            <a:xfrm>
              <a:off x="642910" y="2285992"/>
              <a:ext cx="2357486" cy="6429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СПЕКТАКЛЬ</a:t>
              </a:r>
              <a:endParaRPr lang="ru-RU" b="1" dirty="0"/>
            </a:p>
          </p:txBody>
        </p:sp>
        <p:sp>
          <p:nvSpPr>
            <p:cNvPr id="18" name="Скругленный прямоугольник 17"/>
            <p:cNvSpPr/>
            <p:nvPr/>
          </p:nvSpPr>
          <p:spPr>
            <a:xfrm>
              <a:off x="6215074" y="5429264"/>
              <a:ext cx="2357454" cy="6429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СОРЕВНОВАНИЕ</a:t>
              </a:r>
              <a:endParaRPr lang="ru-RU" b="1" dirty="0"/>
            </a:p>
          </p:txBody>
        </p:sp>
        <p:sp>
          <p:nvSpPr>
            <p:cNvPr id="19" name="Скругленный прямоугольник 18"/>
            <p:cNvSpPr/>
            <p:nvPr/>
          </p:nvSpPr>
          <p:spPr>
            <a:xfrm>
              <a:off x="6215074" y="4643446"/>
              <a:ext cx="2357454" cy="6429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ТЕЛЕПЕРЕДАЧА</a:t>
              </a:r>
            </a:p>
            <a:p>
              <a:pPr algn="ctr"/>
              <a:r>
                <a:rPr lang="ru-RU" b="1" dirty="0" smtClean="0"/>
                <a:t>(школьный канал)</a:t>
              </a:r>
              <a:endParaRPr lang="ru-RU" b="1" dirty="0"/>
            </a:p>
          </p:txBody>
        </p:sp>
        <p:sp>
          <p:nvSpPr>
            <p:cNvPr id="20" name="Скругленный прямоугольник 19"/>
            <p:cNvSpPr/>
            <p:nvPr/>
          </p:nvSpPr>
          <p:spPr>
            <a:xfrm>
              <a:off x="642910" y="3857628"/>
              <a:ext cx="2357454" cy="6429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ДОКЛАД</a:t>
              </a:r>
              <a:endParaRPr lang="ru-RU" b="1" dirty="0"/>
            </a:p>
          </p:txBody>
        </p:sp>
        <p:sp>
          <p:nvSpPr>
            <p:cNvPr id="21" name="Скругленный прямоугольник 20"/>
            <p:cNvSpPr/>
            <p:nvPr/>
          </p:nvSpPr>
          <p:spPr>
            <a:xfrm>
              <a:off x="642910" y="4643446"/>
              <a:ext cx="2286016" cy="6429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РОЛЕВАЯ ИГРА</a:t>
              </a:r>
              <a:endParaRPr lang="ru-RU" b="1" dirty="0"/>
            </a:p>
          </p:txBody>
        </p:sp>
        <p:cxnSp>
          <p:nvCxnSpPr>
            <p:cNvPr id="27" name="Прямая со стрелкой 26"/>
            <p:cNvCxnSpPr/>
            <p:nvPr/>
          </p:nvCxnSpPr>
          <p:spPr>
            <a:xfrm rot="5400000" flipH="1" flipV="1">
              <a:off x="4607719" y="2107395"/>
              <a:ext cx="1643076" cy="15716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4" name="Прямая со стрелкой 23"/>
            <p:cNvCxnSpPr>
              <a:endCxn id="10" idx="2"/>
            </p:cNvCxnSpPr>
            <p:nvPr/>
          </p:nvCxnSpPr>
          <p:spPr>
            <a:xfrm rot="5400000" flipH="1" flipV="1">
              <a:off x="3857620" y="2928934"/>
              <a:ext cx="1571636"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1" name="Прямая со стрелкой 30"/>
            <p:cNvCxnSpPr>
              <a:endCxn id="16" idx="1"/>
            </p:cNvCxnSpPr>
            <p:nvPr/>
          </p:nvCxnSpPr>
          <p:spPr>
            <a:xfrm flipV="1">
              <a:off x="4643438" y="2607463"/>
              <a:ext cx="1571636" cy="110728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7" name="Прямая со стрелкой 36"/>
            <p:cNvCxnSpPr>
              <a:endCxn id="15" idx="1"/>
            </p:cNvCxnSpPr>
            <p:nvPr/>
          </p:nvCxnSpPr>
          <p:spPr>
            <a:xfrm>
              <a:off x="4643438" y="3714752"/>
              <a:ext cx="1571636" cy="25003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0" name="Прямая со стрелкой 39"/>
            <p:cNvCxnSpPr>
              <a:endCxn id="19" idx="1"/>
            </p:cNvCxnSpPr>
            <p:nvPr/>
          </p:nvCxnSpPr>
          <p:spPr>
            <a:xfrm>
              <a:off x="4643438" y="3714752"/>
              <a:ext cx="1571636" cy="125016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3" name="Прямая со стрелкой 42"/>
            <p:cNvCxnSpPr/>
            <p:nvPr/>
          </p:nvCxnSpPr>
          <p:spPr>
            <a:xfrm rot="16200000" flipH="1">
              <a:off x="4500562" y="3857628"/>
              <a:ext cx="1857388" cy="15716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6" name="Прямая со стрелкой 45"/>
            <p:cNvCxnSpPr>
              <a:endCxn id="8" idx="0"/>
            </p:cNvCxnSpPr>
            <p:nvPr/>
          </p:nvCxnSpPr>
          <p:spPr>
            <a:xfrm rot="5400000">
              <a:off x="3643306" y="4643446"/>
              <a:ext cx="1928826" cy="714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9" name="Прямая со стрелкой 48"/>
            <p:cNvCxnSpPr/>
            <p:nvPr/>
          </p:nvCxnSpPr>
          <p:spPr>
            <a:xfrm rot="5400000">
              <a:off x="2857488" y="3786190"/>
              <a:ext cx="1857388" cy="171451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2" name="Прямая со стрелкой 51"/>
            <p:cNvCxnSpPr>
              <a:endCxn id="21" idx="3"/>
            </p:cNvCxnSpPr>
            <p:nvPr/>
          </p:nvCxnSpPr>
          <p:spPr>
            <a:xfrm rot="10800000" flipV="1">
              <a:off x="2928926" y="3714751"/>
              <a:ext cx="1714512" cy="125016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5" name="Прямая со стрелкой 54"/>
            <p:cNvCxnSpPr>
              <a:endCxn id="20" idx="3"/>
            </p:cNvCxnSpPr>
            <p:nvPr/>
          </p:nvCxnSpPr>
          <p:spPr>
            <a:xfrm rot="10800000" flipV="1">
              <a:off x="3000364" y="3714751"/>
              <a:ext cx="1643074" cy="46434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8" name="Прямая со стрелкой 57"/>
            <p:cNvCxnSpPr>
              <a:endCxn id="11" idx="3"/>
            </p:cNvCxnSpPr>
            <p:nvPr/>
          </p:nvCxnSpPr>
          <p:spPr>
            <a:xfrm rot="10800000">
              <a:off x="3000364" y="3393282"/>
              <a:ext cx="1643074" cy="32147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1" name="Прямая со стрелкой 60"/>
            <p:cNvCxnSpPr>
              <a:endCxn id="17" idx="3"/>
            </p:cNvCxnSpPr>
            <p:nvPr/>
          </p:nvCxnSpPr>
          <p:spPr>
            <a:xfrm rot="10800000">
              <a:off x="3000396" y="2607464"/>
              <a:ext cx="1643042" cy="110728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4" name="Прямая со стрелкой 63"/>
            <p:cNvCxnSpPr/>
            <p:nvPr/>
          </p:nvCxnSpPr>
          <p:spPr>
            <a:xfrm rot="16200000" flipV="1">
              <a:off x="3000364" y="2071678"/>
              <a:ext cx="1643074" cy="164307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7" name="Скругленный прямоугольник 66"/>
            <p:cNvSpPr/>
            <p:nvPr/>
          </p:nvSpPr>
          <p:spPr>
            <a:xfrm>
              <a:off x="3500430" y="2857496"/>
              <a:ext cx="2357454" cy="18573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b="1" dirty="0" smtClean="0">
                  <a:solidFill>
                    <a:srgbClr val="C00000"/>
                  </a:solidFill>
                </a:rPr>
                <a:t>ВИДЫ ПРЕЗЕНТАЦИЙ ПРОЕКТОВ </a:t>
              </a:r>
              <a:endParaRPr lang="ru-RU" sz="2000" dirty="0">
                <a:solidFill>
                  <a:srgbClr val="C00000"/>
                </a:solidFill>
              </a:endParaRPr>
            </a:p>
          </p:txBody>
        </p:sp>
      </p:grpSp>
    </p:spTree>
  </p:cSld>
  <p:clrMapOvr>
    <a:masterClrMapping/>
  </p:clrMapOvr>
  <p:transition spd="med">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57356" y="1928802"/>
            <a:ext cx="6477864" cy="1569660"/>
          </a:xfrm>
          <a:prstGeom prst="rect">
            <a:avLst/>
          </a:prstGeom>
        </p:spPr>
        <p:txBody>
          <a:bodyPr wrap="none">
            <a:spAutoFit/>
          </a:bodyPr>
          <a:lstStyle/>
          <a:p>
            <a:pPr algn="ctr"/>
            <a:r>
              <a:rPr lang="ru-RU" sz="4800" b="1" dirty="0" smtClean="0">
                <a:solidFill>
                  <a:srgbClr val="C00000"/>
                </a:solidFill>
              </a:rPr>
              <a:t>КЛАССИФИКАЦИЯ  </a:t>
            </a:r>
          </a:p>
          <a:p>
            <a:pPr algn="ctr"/>
            <a:r>
              <a:rPr lang="ru-RU" sz="4800" b="1" dirty="0" smtClean="0">
                <a:solidFill>
                  <a:srgbClr val="C00000"/>
                </a:solidFill>
              </a:rPr>
              <a:t>ПРОЕКТОВ </a:t>
            </a:r>
            <a:endParaRPr lang="ru-RU" sz="4800" dirty="0">
              <a:solidFill>
                <a:srgbClr val="C00000"/>
              </a:solidFill>
            </a:endParaRPr>
          </a:p>
        </p:txBody>
      </p:sp>
      <p:sp>
        <p:nvSpPr>
          <p:cNvPr id="5" name="Прямоугольник 4"/>
          <p:cNvSpPr/>
          <p:nvPr/>
        </p:nvSpPr>
        <p:spPr>
          <a:xfrm>
            <a:off x="8715404" y="0"/>
            <a:ext cx="428596"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15</a:t>
            </a:r>
            <a:endParaRPr lang="ru-RU" b="1" dirty="0">
              <a:solidFill>
                <a:schemeClr val="tx1"/>
              </a:solidFill>
            </a:endParaRPr>
          </a:p>
        </p:txBody>
      </p:sp>
    </p:spTree>
  </p:cSld>
  <p:clrMapOvr>
    <a:masterClrMapping/>
  </p:clrMapOvr>
  <p:transition spd="med">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8715404" y="0"/>
            <a:ext cx="428596"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16</a:t>
            </a:r>
            <a:endParaRPr lang="ru-RU" b="1" dirty="0">
              <a:solidFill>
                <a:schemeClr val="tx1"/>
              </a:solidFill>
            </a:endParaRPr>
          </a:p>
        </p:txBody>
      </p:sp>
      <p:grpSp>
        <p:nvGrpSpPr>
          <p:cNvPr id="44" name="Группа 43"/>
          <p:cNvGrpSpPr/>
          <p:nvPr/>
        </p:nvGrpSpPr>
        <p:grpSpPr>
          <a:xfrm>
            <a:off x="1000100" y="1285860"/>
            <a:ext cx="7572428" cy="3643338"/>
            <a:chOff x="1000100" y="1285860"/>
            <a:chExt cx="7572428" cy="3643338"/>
          </a:xfrm>
        </p:grpSpPr>
        <p:sp>
          <p:nvSpPr>
            <p:cNvPr id="24" name="Скругленный прямоугольник 23"/>
            <p:cNvSpPr/>
            <p:nvPr/>
          </p:nvSpPr>
          <p:spPr>
            <a:xfrm>
              <a:off x="1000100" y="2000240"/>
              <a:ext cx="3643338" cy="6429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ПО ДОМИНИРУЮЩЕЙ ДЕЯТЕЛЬНОСТИ</a:t>
              </a:r>
              <a:endParaRPr lang="ru-RU" dirty="0"/>
            </a:p>
          </p:txBody>
        </p:sp>
        <p:sp>
          <p:nvSpPr>
            <p:cNvPr id="25" name="Скругленный прямоугольник 24"/>
            <p:cNvSpPr/>
            <p:nvPr/>
          </p:nvSpPr>
          <p:spPr>
            <a:xfrm>
              <a:off x="1000100" y="2786058"/>
              <a:ext cx="3643338" cy="7143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ПО ХАРАКТЕРУ КОНТАКТОВ МЕЖДУ УЧАСТНИКАМИ</a:t>
              </a:r>
              <a:endParaRPr lang="ru-RU" dirty="0"/>
            </a:p>
          </p:txBody>
        </p:sp>
        <p:sp>
          <p:nvSpPr>
            <p:cNvPr id="26" name="Скругленный прямоугольник 25"/>
            <p:cNvSpPr/>
            <p:nvPr/>
          </p:nvSpPr>
          <p:spPr>
            <a:xfrm>
              <a:off x="1000100" y="3643314"/>
              <a:ext cx="3643338" cy="57150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ПО ПРОДОЛЖИТЕЛЬНОСТИ</a:t>
              </a:r>
              <a:endParaRPr lang="ru-RU" dirty="0"/>
            </a:p>
          </p:txBody>
        </p:sp>
        <p:sp>
          <p:nvSpPr>
            <p:cNvPr id="27" name="Скругленный прямоугольник 26"/>
            <p:cNvSpPr/>
            <p:nvPr/>
          </p:nvSpPr>
          <p:spPr>
            <a:xfrm>
              <a:off x="1000100" y="4357694"/>
              <a:ext cx="3643338" cy="57150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ПО ЧИСЛУ УЧАСТНИКОВ</a:t>
              </a:r>
              <a:endParaRPr lang="ru-RU" dirty="0"/>
            </a:p>
          </p:txBody>
        </p:sp>
        <p:sp>
          <p:nvSpPr>
            <p:cNvPr id="28" name="Скругленный прямоугольник 27"/>
            <p:cNvSpPr/>
            <p:nvPr/>
          </p:nvSpPr>
          <p:spPr>
            <a:xfrm>
              <a:off x="1000100" y="1285860"/>
              <a:ext cx="3643338" cy="57150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ПО СОДЕРЖАНИЮ</a:t>
              </a:r>
              <a:endParaRPr lang="ru-RU" dirty="0"/>
            </a:p>
          </p:txBody>
        </p:sp>
        <p:sp>
          <p:nvSpPr>
            <p:cNvPr id="29" name="Скругленный прямоугольник 28"/>
            <p:cNvSpPr/>
            <p:nvPr/>
          </p:nvSpPr>
          <p:spPr>
            <a:xfrm>
              <a:off x="5643570" y="2285992"/>
              <a:ext cx="2928958" cy="142876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b="1" dirty="0" smtClean="0">
                  <a:solidFill>
                    <a:srgbClr val="C00000"/>
                  </a:solidFill>
                </a:rPr>
                <a:t>КЛАССИФИКАЦИЯ  ПРОЕКТОВ </a:t>
              </a:r>
              <a:endParaRPr lang="ru-RU" sz="2000" dirty="0">
                <a:solidFill>
                  <a:srgbClr val="C00000"/>
                </a:solidFill>
              </a:endParaRPr>
            </a:p>
          </p:txBody>
        </p:sp>
        <p:cxnSp>
          <p:nvCxnSpPr>
            <p:cNvPr id="31" name="Прямая со стрелкой 30"/>
            <p:cNvCxnSpPr>
              <a:stCxn id="29" idx="1"/>
              <a:endCxn id="28" idx="3"/>
            </p:cNvCxnSpPr>
            <p:nvPr/>
          </p:nvCxnSpPr>
          <p:spPr>
            <a:xfrm rot="10800000">
              <a:off x="4643438" y="1571612"/>
              <a:ext cx="1000132" cy="142876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2" name="Прямая со стрелкой 31"/>
            <p:cNvCxnSpPr>
              <a:stCxn id="29" idx="1"/>
              <a:endCxn id="24" idx="3"/>
            </p:cNvCxnSpPr>
            <p:nvPr/>
          </p:nvCxnSpPr>
          <p:spPr>
            <a:xfrm rot="10800000">
              <a:off x="4643438" y="2321712"/>
              <a:ext cx="1000132" cy="67866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5" name="Прямая со стрелкой 34"/>
            <p:cNvCxnSpPr>
              <a:stCxn id="29" idx="1"/>
              <a:endCxn id="25" idx="3"/>
            </p:cNvCxnSpPr>
            <p:nvPr/>
          </p:nvCxnSpPr>
          <p:spPr>
            <a:xfrm rot="10800000" flipV="1">
              <a:off x="4643438" y="3000372"/>
              <a:ext cx="1000132" cy="14287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8" name="Прямая со стрелкой 37"/>
            <p:cNvCxnSpPr>
              <a:stCxn id="29" idx="1"/>
              <a:endCxn id="26" idx="3"/>
            </p:cNvCxnSpPr>
            <p:nvPr/>
          </p:nvCxnSpPr>
          <p:spPr>
            <a:xfrm rot="10800000" flipV="1">
              <a:off x="4643438" y="3000372"/>
              <a:ext cx="1000132" cy="92869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1" name="Прямая со стрелкой 40"/>
            <p:cNvCxnSpPr>
              <a:stCxn id="29" idx="1"/>
              <a:endCxn id="27" idx="3"/>
            </p:cNvCxnSpPr>
            <p:nvPr/>
          </p:nvCxnSpPr>
          <p:spPr>
            <a:xfrm rot="10800000" flipV="1">
              <a:off x="4643438" y="3000372"/>
              <a:ext cx="1000132" cy="164307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spTree>
  </p:cSld>
  <p:clrMapOvr>
    <a:masterClrMapping/>
  </p:clrMapOvr>
  <p:transition spd="med">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l="58594" t="23437" r="15625" b="13750"/>
          <a:stretch>
            <a:fillRect/>
          </a:stretch>
        </p:blipFill>
        <p:spPr bwMode="auto">
          <a:xfrm flipH="1">
            <a:off x="-1" y="0"/>
            <a:ext cx="4503761" cy="6858000"/>
          </a:xfrm>
          <a:prstGeom prst="rect">
            <a:avLst/>
          </a:prstGeom>
          <a:noFill/>
          <a:ln w="9525">
            <a:noFill/>
            <a:miter lim="800000"/>
            <a:headEnd/>
            <a:tailEnd/>
          </a:ln>
          <a:effectLst/>
        </p:spPr>
      </p:pic>
      <p:sp>
        <p:nvSpPr>
          <p:cNvPr id="6" name="Прямоугольник 5"/>
          <p:cNvSpPr/>
          <p:nvPr/>
        </p:nvSpPr>
        <p:spPr>
          <a:xfrm>
            <a:off x="8715404" y="0"/>
            <a:ext cx="428596"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17</a:t>
            </a:r>
            <a:endParaRPr lang="ru-RU" b="1" dirty="0">
              <a:solidFill>
                <a:schemeClr val="tx1"/>
              </a:solidFill>
            </a:endParaRPr>
          </a:p>
        </p:txBody>
      </p:sp>
      <p:sp>
        <p:nvSpPr>
          <p:cNvPr id="35" name="TextBox 34"/>
          <p:cNvSpPr txBox="1"/>
          <p:nvPr/>
        </p:nvSpPr>
        <p:spPr>
          <a:xfrm>
            <a:off x="642910" y="500042"/>
            <a:ext cx="7715304" cy="523220"/>
          </a:xfrm>
          <a:prstGeom prst="rect">
            <a:avLst/>
          </a:prstGeom>
          <a:noFill/>
        </p:spPr>
        <p:txBody>
          <a:bodyPr wrap="square" rtlCol="0">
            <a:spAutoFit/>
          </a:bodyPr>
          <a:lstStyle/>
          <a:p>
            <a:pPr algn="ctr"/>
            <a:r>
              <a:rPr lang="ru-RU" sz="2800" b="1" dirty="0" smtClean="0">
                <a:solidFill>
                  <a:srgbClr val="C00000"/>
                </a:solidFill>
              </a:rPr>
              <a:t>КЛАССИФИКАЦИЯ ПРОЕКТОВ </a:t>
            </a:r>
            <a:endParaRPr lang="ru-RU" sz="2800" dirty="0">
              <a:solidFill>
                <a:srgbClr val="C00000"/>
              </a:solidFill>
            </a:endParaRPr>
          </a:p>
        </p:txBody>
      </p:sp>
      <p:sp>
        <p:nvSpPr>
          <p:cNvPr id="36" name="TextBox 35"/>
          <p:cNvSpPr txBox="1"/>
          <p:nvPr/>
        </p:nvSpPr>
        <p:spPr>
          <a:xfrm>
            <a:off x="1142976" y="1000108"/>
            <a:ext cx="6072230" cy="6124754"/>
          </a:xfrm>
          <a:prstGeom prst="rect">
            <a:avLst/>
          </a:prstGeom>
          <a:noFill/>
        </p:spPr>
        <p:txBody>
          <a:bodyPr wrap="square" rtlCol="0">
            <a:spAutoFit/>
          </a:bodyPr>
          <a:lstStyle/>
          <a:p>
            <a:pPr lvl="0"/>
            <a:r>
              <a:rPr lang="ru-RU" sz="2000" b="1" dirty="0" smtClean="0"/>
              <a:t>По доминирующей деятельности:</a:t>
            </a:r>
            <a:endParaRPr lang="ru-RU" sz="2000" dirty="0" smtClean="0"/>
          </a:p>
          <a:p>
            <a:pPr lvl="0" indent="627063">
              <a:buFont typeface="Times New Roman" pitchFamily="18" charset="0"/>
              <a:buChar char="–"/>
            </a:pPr>
            <a:r>
              <a:rPr lang="ru-RU" sz="2000" dirty="0" smtClean="0"/>
              <a:t>исследовательский;</a:t>
            </a:r>
          </a:p>
          <a:p>
            <a:pPr lvl="0" indent="627063">
              <a:buFont typeface="Times New Roman" pitchFamily="18" charset="0"/>
              <a:buChar char="–"/>
            </a:pPr>
            <a:r>
              <a:rPr lang="ru-RU" sz="2000" dirty="0" smtClean="0"/>
              <a:t>информационный   (</a:t>
            </a:r>
            <a:r>
              <a:rPr lang="ru-RU" sz="2000" dirty="0" err="1" smtClean="0"/>
              <a:t>ознакомительно</a:t>
            </a:r>
            <a:r>
              <a:rPr lang="ru-RU" sz="2000" dirty="0" smtClean="0"/>
              <a:t>- ориентировочный); </a:t>
            </a:r>
          </a:p>
          <a:p>
            <a:pPr lvl="0" indent="627063">
              <a:buFont typeface="Times New Roman" pitchFamily="18" charset="0"/>
              <a:buChar char="–"/>
            </a:pPr>
            <a:r>
              <a:rPr lang="ru-RU" sz="2000" dirty="0" smtClean="0"/>
              <a:t>творческий;</a:t>
            </a:r>
          </a:p>
          <a:p>
            <a:pPr lvl="0" indent="627063">
              <a:buFont typeface="Times New Roman" pitchFamily="18" charset="0"/>
              <a:buChar char="–"/>
            </a:pPr>
            <a:r>
              <a:rPr lang="ru-RU" sz="2000" dirty="0" smtClean="0"/>
              <a:t> ролевой (игровой);</a:t>
            </a:r>
          </a:p>
          <a:p>
            <a:pPr lvl="0" indent="180000">
              <a:buFont typeface="Times New Roman" pitchFamily="18" charset="0"/>
              <a:buChar char="–"/>
            </a:pPr>
            <a:r>
              <a:rPr lang="ru-RU" sz="2000" dirty="0" smtClean="0"/>
              <a:t>Телекоммуникационный (Интернет, ИКТ.</a:t>
            </a:r>
          </a:p>
          <a:p>
            <a:pPr lvl="0" indent="627063"/>
            <a:r>
              <a:rPr lang="ru-RU" sz="1600" dirty="0" smtClean="0"/>
              <a:t>Пример: история «И помнит мир спасенный….»</a:t>
            </a:r>
          </a:p>
          <a:p>
            <a:endParaRPr lang="ru-RU" sz="1600" dirty="0" smtClean="0"/>
          </a:p>
          <a:p>
            <a:pPr lvl="0"/>
            <a:endParaRPr lang="ru-RU" sz="2000" b="1" dirty="0" smtClean="0"/>
          </a:p>
          <a:p>
            <a:pPr lvl="0"/>
            <a:r>
              <a:rPr lang="ru-RU" sz="2000" b="1" dirty="0" smtClean="0"/>
              <a:t>По характеру контактов между участниками:</a:t>
            </a:r>
            <a:endParaRPr lang="ru-RU" sz="2000" dirty="0" smtClean="0"/>
          </a:p>
          <a:p>
            <a:pPr lvl="0" indent="723900">
              <a:buFont typeface="Times New Roman" pitchFamily="18" charset="0"/>
              <a:buChar char="–"/>
            </a:pPr>
            <a:r>
              <a:rPr lang="ru-RU" sz="2000" dirty="0" err="1" smtClean="0"/>
              <a:t>внутриклассные</a:t>
            </a:r>
            <a:r>
              <a:rPr lang="ru-RU" sz="2000" dirty="0" smtClean="0"/>
              <a:t>;</a:t>
            </a:r>
          </a:p>
          <a:p>
            <a:pPr lvl="0" indent="723900">
              <a:buFont typeface="Times New Roman" pitchFamily="18" charset="0"/>
              <a:buChar char="–"/>
            </a:pPr>
            <a:r>
              <a:rPr lang="ru-RU" sz="2000" dirty="0" err="1" smtClean="0"/>
              <a:t>межклассные</a:t>
            </a:r>
            <a:r>
              <a:rPr lang="ru-RU" sz="2000" dirty="0" smtClean="0"/>
              <a:t>;</a:t>
            </a:r>
          </a:p>
          <a:p>
            <a:pPr lvl="0" indent="723900">
              <a:buFont typeface="Times New Roman" pitchFamily="18" charset="0"/>
              <a:buChar char="–"/>
            </a:pPr>
            <a:r>
              <a:rPr lang="ru-RU" sz="2000" dirty="0" err="1" smtClean="0"/>
              <a:t>внутришкольные</a:t>
            </a:r>
            <a:r>
              <a:rPr lang="ru-RU" sz="2000" dirty="0" smtClean="0"/>
              <a:t>;</a:t>
            </a:r>
          </a:p>
          <a:p>
            <a:pPr lvl="0" indent="723900">
              <a:buFont typeface="Times New Roman" pitchFamily="18" charset="0"/>
              <a:buChar char="–"/>
            </a:pPr>
            <a:r>
              <a:rPr lang="ru-RU" sz="2000" dirty="0" smtClean="0"/>
              <a:t>межшкольные; </a:t>
            </a:r>
          </a:p>
          <a:p>
            <a:pPr lvl="0" indent="723900">
              <a:buFont typeface="Times New Roman" pitchFamily="18" charset="0"/>
              <a:buChar char="–"/>
            </a:pPr>
            <a:r>
              <a:rPr lang="ru-RU" sz="2000" dirty="0" smtClean="0"/>
              <a:t>городские;</a:t>
            </a:r>
          </a:p>
          <a:p>
            <a:pPr lvl="0" indent="723900">
              <a:buFont typeface="Times New Roman" pitchFamily="18" charset="0"/>
              <a:buChar char="–"/>
            </a:pPr>
            <a:r>
              <a:rPr lang="ru-RU" sz="2000" dirty="0" smtClean="0"/>
              <a:t>региональные;</a:t>
            </a:r>
          </a:p>
          <a:p>
            <a:pPr lvl="0" indent="723900">
              <a:buFont typeface="Times New Roman" pitchFamily="18" charset="0"/>
              <a:buChar char="–"/>
            </a:pPr>
            <a:r>
              <a:rPr lang="ru-RU" sz="2000" dirty="0" smtClean="0"/>
              <a:t>межрегиональные.</a:t>
            </a:r>
          </a:p>
          <a:p>
            <a:pPr lvl="0">
              <a:buFont typeface="Times New Roman" pitchFamily="18" charset="0"/>
              <a:buChar char="–"/>
            </a:pPr>
            <a:endParaRPr lang="ru-RU" sz="2000" dirty="0" smtClean="0"/>
          </a:p>
          <a:p>
            <a:endParaRPr lang="ru-RU" sz="2000" dirty="0"/>
          </a:p>
        </p:txBody>
      </p:sp>
      <p:pic>
        <p:nvPicPr>
          <p:cNvPr id="1026" name="Picture 2" descr="C:\Users\user\Desktop\t1509428402aa.png"/>
          <p:cNvPicPr>
            <a:picLocks noChangeAspect="1" noChangeArrowheads="1"/>
          </p:cNvPicPr>
          <p:nvPr/>
        </p:nvPicPr>
        <p:blipFill>
          <a:blip r:embed="rId3"/>
          <a:srcRect/>
          <a:stretch>
            <a:fillRect/>
          </a:stretch>
        </p:blipFill>
        <p:spPr bwMode="auto">
          <a:xfrm>
            <a:off x="6286512" y="1214422"/>
            <a:ext cx="2370569" cy="2500330"/>
          </a:xfrm>
          <a:prstGeom prst="rect">
            <a:avLst/>
          </a:prstGeom>
          <a:noFill/>
        </p:spPr>
      </p:pic>
    </p:spTree>
  </p:cSld>
  <p:clrMapOvr>
    <a:masterClrMapping/>
  </p:clrMapOvr>
  <p:transition spd="med">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0100" y="785794"/>
            <a:ext cx="7286676" cy="3785652"/>
          </a:xfrm>
          <a:prstGeom prst="rect">
            <a:avLst/>
          </a:prstGeom>
          <a:noFill/>
        </p:spPr>
        <p:txBody>
          <a:bodyPr wrap="square" rtlCol="0">
            <a:spAutoFit/>
          </a:bodyPr>
          <a:lstStyle/>
          <a:p>
            <a:pPr algn="ctr"/>
            <a:r>
              <a:rPr lang="ru-RU" sz="3600" b="1" i="1" dirty="0" smtClean="0">
                <a:solidFill>
                  <a:srgbClr val="C00000"/>
                </a:solidFill>
              </a:rPr>
              <a:t>«</a:t>
            </a:r>
            <a:r>
              <a:rPr lang="ru-RU" sz="2800" b="1" i="1" dirty="0" smtClean="0">
                <a:solidFill>
                  <a:srgbClr val="C00000"/>
                </a:solidFill>
              </a:rPr>
              <a:t>ЦЕЛЬ ОБУЧЕНИЯ РЕБЕНКА СОСТОИТ В ТОМ, ЧТОБЫ СДЕЛАТЬ ЕГО СПОСОБНЫМ РАЗВИВАТЬСЯ ДАЛЬШЕ БЕЗ ПОМОЩИ УЧИТЕЛЯ</a:t>
            </a:r>
            <a:r>
              <a:rPr lang="ru-RU" sz="3600" b="1" i="1" dirty="0" smtClean="0">
                <a:solidFill>
                  <a:srgbClr val="C00000"/>
                </a:solidFill>
              </a:rPr>
              <a:t>» </a:t>
            </a:r>
          </a:p>
          <a:p>
            <a:pPr algn="ctr"/>
            <a:endParaRPr lang="ru-RU" sz="2800" b="1" i="1" dirty="0" smtClean="0">
              <a:solidFill>
                <a:srgbClr val="C00000"/>
              </a:solidFill>
            </a:endParaRPr>
          </a:p>
          <a:p>
            <a:pPr algn="ctr"/>
            <a:r>
              <a:rPr lang="ru-RU" sz="2800" b="1" i="1" dirty="0" smtClean="0"/>
              <a:t>Именно это идея становится ключевым ядром всей образовательной программы.</a:t>
            </a:r>
          </a:p>
          <a:p>
            <a:endParaRPr lang="ru-RU" sz="2800" dirty="0">
              <a:solidFill>
                <a:srgbClr val="C00000"/>
              </a:solidFill>
            </a:endParaRPr>
          </a:p>
        </p:txBody>
      </p:sp>
      <p:sp>
        <p:nvSpPr>
          <p:cNvPr id="6" name="Прямоугольник 5"/>
          <p:cNvSpPr/>
          <p:nvPr/>
        </p:nvSpPr>
        <p:spPr>
          <a:xfrm>
            <a:off x="8715404" y="0"/>
            <a:ext cx="428596"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2</a:t>
            </a:r>
            <a:endParaRPr lang="ru-RU" b="1" dirty="0">
              <a:solidFill>
                <a:schemeClr val="tx1"/>
              </a:solidFill>
            </a:endParaRPr>
          </a:p>
        </p:txBody>
      </p:sp>
    </p:spTree>
  </p:cSld>
  <p:clrMapOvr>
    <a:masterClrMapping/>
  </p:clrMapOvr>
  <p:transition spd="med">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l="58594" t="23437" r="15625" b="13750"/>
          <a:stretch>
            <a:fillRect/>
          </a:stretch>
        </p:blipFill>
        <p:spPr bwMode="auto">
          <a:xfrm flipH="1">
            <a:off x="-1" y="0"/>
            <a:ext cx="4503761" cy="6858000"/>
          </a:xfrm>
          <a:prstGeom prst="rect">
            <a:avLst/>
          </a:prstGeom>
          <a:noFill/>
          <a:ln w="9525">
            <a:noFill/>
            <a:miter lim="800000"/>
            <a:headEnd/>
            <a:tailEnd/>
          </a:ln>
          <a:effectLst/>
        </p:spPr>
      </p:pic>
      <p:sp>
        <p:nvSpPr>
          <p:cNvPr id="6" name="Прямоугольник 5"/>
          <p:cNvSpPr/>
          <p:nvPr/>
        </p:nvSpPr>
        <p:spPr>
          <a:xfrm>
            <a:off x="8715404" y="0"/>
            <a:ext cx="428596"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18</a:t>
            </a:r>
            <a:endParaRPr lang="ru-RU" b="1" dirty="0">
              <a:solidFill>
                <a:schemeClr val="tx1"/>
              </a:solidFill>
            </a:endParaRPr>
          </a:p>
        </p:txBody>
      </p:sp>
      <p:sp>
        <p:nvSpPr>
          <p:cNvPr id="35" name="TextBox 34"/>
          <p:cNvSpPr txBox="1"/>
          <p:nvPr/>
        </p:nvSpPr>
        <p:spPr>
          <a:xfrm>
            <a:off x="642910" y="691202"/>
            <a:ext cx="7715304" cy="523220"/>
          </a:xfrm>
          <a:prstGeom prst="rect">
            <a:avLst/>
          </a:prstGeom>
          <a:noFill/>
        </p:spPr>
        <p:txBody>
          <a:bodyPr wrap="square" rtlCol="0">
            <a:spAutoFit/>
          </a:bodyPr>
          <a:lstStyle/>
          <a:p>
            <a:pPr algn="ctr"/>
            <a:r>
              <a:rPr lang="ru-RU" sz="2800" b="1" dirty="0" smtClean="0">
                <a:solidFill>
                  <a:srgbClr val="C00000"/>
                </a:solidFill>
              </a:rPr>
              <a:t>КЛАССИФИКАЦИЯ ПРОЕКТОВ </a:t>
            </a:r>
            <a:endParaRPr lang="ru-RU" sz="2800" dirty="0">
              <a:solidFill>
                <a:srgbClr val="C00000"/>
              </a:solidFill>
            </a:endParaRPr>
          </a:p>
        </p:txBody>
      </p:sp>
      <p:sp>
        <p:nvSpPr>
          <p:cNvPr id="36" name="TextBox 35"/>
          <p:cNvSpPr txBox="1"/>
          <p:nvPr/>
        </p:nvSpPr>
        <p:spPr>
          <a:xfrm>
            <a:off x="1142976" y="1394002"/>
            <a:ext cx="6072230" cy="5509200"/>
          </a:xfrm>
          <a:prstGeom prst="rect">
            <a:avLst/>
          </a:prstGeom>
          <a:noFill/>
        </p:spPr>
        <p:txBody>
          <a:bodyPr wrap="square" rtlCol="0">
            <a:spAutoFit/>
          </a:bodyPr>
          <a:lstStyle/>
          <a:p>
            <a:pPr lvl="0"/>
            <a:r>
              <a:rPr lang="ru-RU" sz="2000" b="1" dirty="0" smtClean="0"/>
              <a:t>По продолжительности:</a:t>
            </a:r>
            <a:endParaRPr lang="ru-RU" sz="2000" dirty="0" smtClean="0"/>
          </a:p>
          <a:p>
            <a:pPr lvl="0" indent="723900">
              <a:buFont typeface="Times New Roman" pitchFamily="18" charset="0"/>
              <a:buChar char="–"/>
            </a:pPr>
            <a:r>
              <a:rPr lang="ru-RU" sz="2000" dirty="0" smtClean="0"/>
              <a:t>мини –проект – 1 – 2  урока;</a:t>
            </a:r>
          </a:p>
          <a:p>
            <a:pPr lvl="0" indent="723900">
              <a:buFont typeface="Times New Roman" pitchFamily="18" charset="0"/>
              <a:buChar char="–"/>
            </a:pPr>
            <a:r>
              <a:rPr lang="ru-RU" sz="2000" dirty="0" smtClean="0"/>
              <a:t>краткосрочный – от 3 до  6 уроков;</a:t>
            </a:r>
          </a:p>
          <a:p>
            <a:pPr lvl="0" indent="723900">
              <a:buFont typeface="Times New Roman" pitchFamily="18" charset="0"/>
              <a:buChar char="–"/>
            </a:pPr>
            <a:r>
              <a:rPr lang="ru-RU" sz="2000" dirty="0" smtClean="0"/>
              <a:t>среднесрочный – от 2 недель до  2 месяцев;</a:t>
            </a:r>
          </a:p>
          <a:p>
            <a:pPr lvl="0" indent="723900">
              <a:buFont typeface="Times New Roman" pitchFamily="18" charset="0"/>
              <a:buChar char="–"/>
            </a:pPr>
            <a:r>
              <a:rPr lang="ru-RU" sz="2000" dirty="0" smtClean="0"/>
              <a:t>долгосрочный  –  от одной четверти и более; </a:t>
            </a:r>
          </a:p>
          <a:p>
            <a:pPr lvl="0" indent="723900">
              <a:buFont typeface="Times New Roman" pitchFamily="18" charset="0"/>
              <a:buChar char="–"/>
            </a:pPr>
            <a:r>
              <a:rPr lang="ru-RU" sz="2000" dirty="0" smtClean="0"/>
              <a:t>годичный –  весь учебный год.</a:t>
            </a:r>
            <a:endParaRPr lang="ru-RU" sz="2000" b="1" dirty="0" smtClean="0"/>
          </a:p>
          <a:p>
            <a:pPr lvl="0"/>
            <a:r>
              <a:rPr lang="ru-RU" sz="2000" b="1" dirty="0" smtClean="0"/>
              <a:t>По числу участников:</a:t>
            </a:r>
            <a:endParaRPr lang="ru-RU" sz="2000" dirty="0" smtClean="0"/>
          </a:p>
          <a:p>
            <a:pPr lvl="0" indent="723900">
              <a:buFont typeface="Times New Roman" pitchFamily="18" charset="0"/>
              <a:buChar char="–"/>
            </a:pPr>
            <a:r>
              <a:rPr lang="ru-RU" sz="2000" dirty="0" smtClean="0"/>
              <a:t>индивидуальный проект; </a:t>
            </a:r>
          </a:p>
          <a:p>
            <a:pPr lvl="0" indent="723900">
              <a:buFont typeface="Times New Roman" pitchFamily="18" charset="0"/>
              <a:buChar char="–"/>
            </a:pPr>
            <a:r>
              <a:rPr lang="ru-RU" sz="2000" dirty="0" smtClean="0"/>
              <a:t>парный проект;</a:t>
            </a:r>
          </a:p>
          <a:p>
            <a:pPr lvl="0" indent="723900">
              <a:buFont typeface="Times New Roman" pitchFamily="18" charset="0"/>
              <a:buChar char="–"/>
            </a:pPr>
            <a:r>
              <a:rPr lang="ru-RU" sz="2000" dirty="0" smtClean="0"/>
              <a:t>групповой проект.</a:t>
            </a:r>
            <a:endParaRPr lang="ru-RU" sz="2000" b="1" dirty="0" smtClean="0"/>
          </a:p>
          <a:p>
            <a:pPr lvl="0"/>
            <a:r>
              <a:rPr lang="ru-RU" sz="2000" b="1" dirty="0" smtClean="0"/>
              <a:t>По содержанию:</a:t>
            </a:r>
            <a:endParaRPr lang="ru-RU" sz="2000" dirty="0" smtClean="0"/>
          </a:p>
          <a:p>
            <a:pPr lvl="0" indent="723900">
              <a:buFont typeface="Times New Roman" pitchFamily="18" charset="0"/>
              <a:buChar char="–"/>
            </a:pPr>
            <a:r>
              <a:rPr lang="ru-RU" sz="2000" dirty="0" smtClean="0"/>
              <a:t>учебный проект;</a:t>
            </a:r>
          </a:p>
          <a:p>
            <a:pPr lvl="0" indent="723900">
              <a:buFont typeface="Times New Roman" pitchFamily="18" charset="0"/>
              <a:buChar char="–"/>
            </a:pPr>
            <a:r>
              <a:rPr lang="ru-RU" sz="2000" dirty="0" smtClean="0"/>
              <a:t>педагогический проект;</a:t>
            </a:r>
          </a:p>
          <a:p>
            <a:pPr lvl="0" indent="723900">
              <a:buFont typeface="Times New Roman" pitchFamily="18" charset="0"/>
              <a:buChar char="–"/>
            </a:pPr>
            <a:r>
              <a:rPr lang="ru-RU" sz="2000" dirty="0" smtClean="0"/>
              <a:t>социальный проект</a:t>
            </a:r>
            <a:r>
              <a:rPr lang="ru-RU" sz="1600" dirty="0" smtClean="0"/>
              <a:t>. (бездомные животные,</a:t>
            </a:r>
          </a:p>
          <a:p>
            <a:pPr lvl="0" indent="723900"/>
            <a:r>
              <a:rPr lang="ru-RU" sz="1600" dirty="0" smtClean="0"/>
              <a:t>Социальный коллективный </a:t>
            </a:r>
            <a:r>
              <a:rPr lang="ru-RU" sz="1600" dirty="0" err="1" smtClean="0"/>
              <a:t>видеопроект</a:t>
            </a:r>
            <a:r>
              <a:rPr lang="ru-RU" sz="1600" dirty="0" smtClean="0"/>
              <a:t> «Мы едины»</a:t>
            </a:r>
          </a:p>
          <a:p>
            <a:pPr lvl="0" indent="723900"/>
            <a:r>
              <a:rPr lang="ru-RU" sz="1600" dirty="0" smtClean="0"/>
              <a:t>Проект «Кормушка» пропаганда экологической культуры </a:t>
            </a:r>
          </a:p>
          <a:p>
            <a:pPr lvl="0">
              <a:buFont typeface="Times New Roman" pitchFamily="18" charset="0"/>
              <a:buChar char="–"/>
            </a:pPr>
            <a:endParaRPr lang="ru-RU" sz="2000" dirty="0" smtClean="0"/>
          </a:p>
          <a:p>
            <a:endParaRPr lang="ru-RU" sz="2000" dirty="0"/>
          </a:p>
        </p:txBody>
      </p:sp>
    </p:spTree>
  </p:cSld>
  <p:clrMapOvr>
    <a:masterClrMapping/>
  </p:clrMapOvr>
  <p:transition spd="med">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715404" y="0"/>
            <a:ext cx="428596"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19</a:t>
            </a:r>
            <a:endParaRPr lang="ru-RU" b="1" dirty="0">
              <a:solidFill>
                <a:schemeClr val="tx1"/>
              </a:solidFill>
            </a:endParaRPr>
          </a:p>
        </p:txBody>
      </p:sp>
      <p:sp>
        <p:nvSpPr>
          <p:cNvPr id="4" name="Прямоугольник 3"/>
          <p:cNvSpPr/>
          <p:nvPr/>
        </p:nvSpPr>
        <p:spPr>
          <a:xfrm>
            <a:off x="1785918" y="2071678"/>
            <a:ext cx="6357982" cy="1569660"/>
          </a:xfrm>
          <a:prstGeom prst="rect">
            <a:avLst/>
          </a:prstGeom>
        </p:spPr>
        <p:txBody>
          <a:bodyPr wrap="square">
            <a:spAutoFit/>
          </a:bodyPr>
          <a:lstStyle/>
          <a:p>
            <a:pPr algn="ctr"/>
            <a:r>
              <a:rPr lang="ru-RU" sz="4800" b="1" dirty="0" smtClean="0">
                <a:solidFill>
                  <a:srgbClr val="C00000"/>
                </a:solidFill>
              </a:rPr>
              <a:t>УЧЕБНЫЙ </a:t>
            </a:r>
          </a:p>
          <a:p>
            <a:pPr algn="ctr"/>
            <a:r>
              <a:rPr lang="ru-RU" sz="4800" b="1" dirty="0" smtClean="0">
                <a:solidFill>
                  <a:srgbClr val="C00000"/>
                </a:solidFill>
              </a:rPr>
              <a:t>ПРОЕКТ</a:t>
            </a:r>
            <a:endParaRPr lang="ru-RU" sz="4800" dirty="0">
              <a:solidFill>
                <a:srgbClr val="C00000"/>
              </a:solidFill>
            </a:endParaRPr>
          </a:p>
        </p:txBody>
      </p:sp>
    </p:spTree>
  </p:cSld>
  <p:clrMapOvr>
    <a:masterClrMapping/>
  </p:clrMapOvr>
  <p:transition spd="med">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l="58594" t="23437" r="15625" b="13750"/>
          <a:stretch>
            <a:fillRect/>
          </a:stretch>
        </p:blipFill>
        <p:spPr bwMode="auto">
          <a:xfrm flipH="1">
            <a:off x="-1" y="0"/>
            <a:ext cx="4503761" cy="6858000"/>
          </a:xfrm>
          <a:prstGeom prst="rect">
            <a:avLst/>
          </a:prstGeom>
          <a:noFill/>
          <a:ln w="9525">
            <a:noFill/>
            <a:miter lim="800000"/>
            <a:headEnd/>
            <a:tailEnd/>
          </a:ln>
          <a:effectLst/>
        </p:spPr>
      </p:pic>
      <p:sp>
        <p:nvSpPr>
          <p:cNvPr id="6" name="Прямоугольник 5"/>
          <p:cNvSpPr/>
          <p:nvPr/>
        </p:nvSpPr>
        <p:spPr>
          <a:xfrm>
            <a:off x="8715404" y="0"/>
            <a:ext cx="428596"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20</a:t>
            </a:r>
            <a:endParaRPr lang="ru-RU" b="1" dirty="0">
              <a:solidFill>
                <a:schemeClr val="tx1"/>
              </a:solidFill>
            </a:endParaRPr>
          </a:p>
        </p:txBody>
      </p:sp>
      <p:sp>
        <p:nvSpPr>
          <p:cNvPr id="7" name="Прямоугольник 6"/>
          <p:cNvSpPr/>
          <p:nvPr/>
        </p:nvSpPr>
        <p:spPr>
          <a:xfrm>
            <a:off x="785786" y="819109"/>
            <a:ext cx="7643866" cy="5324535"/>
          </a:xfrm>
          <a:prstGeom prst="rect">
            <a:avLst/>
          </a:prstGeom>
        </p:spPr>
        <p:txBody>
          <a:bodyPr wrap="square">
            <a:spAutoFit/>
          </a:bodyPr>
          <a:lstStyle/>
          <a:p>
            <a:pPr indent="723900" algn="just"/>
            <a:r>
              <a:rPr lang="ru-RU" sz="2000" b="1" dirty="0" smtClean="0">
                <a:solidFill>
                  <a:srgbClr val="C00000"/>
                </a:solidFill>
              </a:rPr>
              <a:t>УЧЕБНЫЙ ПРОЕКТ</a:t>
            </a:r>
            <a:r>
              <a:rPr lang="ru-RU" sz="2000" dirty="0" smtClean="0">
                <a:solidFill>
                  <a:srgbClr val="C00000"/>
                </a:solidFill>
              </a:rPr>
              <a:t> </a:t>
            </a:r>
            <a:r>
              <a:rPr lang="ru-RU" sz="2000" dirty="0" smtClean="0"/>
              <a:t>– организационная форма работы, которая ориентирована на более глубокое изучение законченной учебной темы или учебного раздела, позволяющая  реализовать подход к обучению через опыт, через действие и предполагающая использование исследовательских и поисковых методов.</a:t>
            </a:r>
          </a:p>
          <a:p>
            <a:endParaRPr lang="ru-RU" sz="2000" b="1" dirty="0" smtClean="0">
              <a:solidFill>
                <a:srgbClr val="C00000"/>
              </a:solidFill>
            </a:endParaRPr>
          </a:p>
          <a:p>
            <a:pPr indent="723900"/>
            <a:r>
              <a:rPr lang="ru-RU" sz="2000" b="1" dirty="0" smtClean="0">
                <a:solidFill>
                  <a:srgbClr val="C00000"/>
                </a:solidFill>
              </a:rPr>
              <a:t>УЧЕБНЫЕ ПРОЕКТЫ МОГУТ:</a:t>
            </a:r>
            <a:endParaRPr lang="ru-RU" sz="2000" dirty="0" smtClean="0">
              <a:solidFill>
                <a:srgbClr val="C00000"/>
              </a:solidFill>
            </a:endParaRPr>
          </a:p>
          <a:p>
            <a:pPr lvl="0" indent="723900" algn="just">
              <a:buFont typeface="Times New Roman" pitchFamily="18" charset="0"/>
              <a:buChar char="–"/>
            </a:pPr>
            <a:r>
              <a:rPr lang="ru-RU" sz="2000" dirty="0" smtClean="0"/>
              <a:t>иметь специфические особенности для сфер учебных предметов;</a:t>
            </a:r>
          </a:p>
          <a:p>
            <a:pPr lvl="0" indent="723900" algn="just">
              <a:buFont typeface="Times New Roman" pitchFamily="18" charset="0"/>
              <a:buChar char="–"/>
            </a:pPr>
            <a:r>
              <a:rPr lang="ru-RU" sz="2000" dirty="0" smtClean="0"/>
              <a:t>иметь междисциплинарные общие черты;</a:t>
            </a:r>
          </a:p>
          <a:p>
            <a:pPr lvl="0" indent="723900" algn="just">
              <a:buFont typeface="Times New Roman" pitchFamily="18" charset="0"/>
              <a:buChar char="–"/>
            </a:pPr>
            <a:r>
              <a:rPr lang="ru-RU" sz="2000" dirty="0" smtClean="0"/>
              <a:t>быть управляемыми  учителем и полностью самостоятельными;</a:t>
            </a:r>
          </a:p>
          <a:p>
            <a:pPr lvl="0" indent="723900" algn="just">
              <a:buFont typeface="Times New Roman" pitchFamily="18" charset="0"/>
              <a:buChar char="–"/>
            </a:pPr>
            <a:r>
              <a:rPr lang="ru-RU" sz="2000" dirty="0" smtClean="0"/>
              <a:t>характеризоваться объективной новизной результатов;</a:t>
            </a:r>
          </a:p>
          <a:p>
            <a:pPr lvl="0" indent="723900" algn="just">
              <a:buFont typeface="Times New Roman" pitchFamily="18" charset="0"/>
              <a:buChar char="–"/>
            </a:pPr>
            <a:r>
              <a:rPr lang="ru-RU" sz="2000" dirty="0" smtClean="0"/>
              <a:t>не ограничиваться рамками учебного процесса;</a:t>
            </a:r>
          </a:p>
          <a:p>
            <a:pPr lvl="0" indent="723900" algn="just">
              <a:buFont typeface="Times New Roman" pitchFamily="18" charset="0"/>
              <a:buChar char="–"/>
            </a:pPr>
            <a:r>
              <a:rPr lang="ru-RU" sz="2000" dirty="0" smtClean="0"/>
              <a:t>быть продуктивными для общества с точки зрения решения его проблем.</a:t>
            </a:r>
          </a:p>
          <a:p>
            <a:pPr algn="just"/>
            <a:endParaRPr lang="ru-RU" sz="2000" dirty="0"/>
          </a:p>
        </p:txBody>
      </p:sp>
    </p:spTree>
  </p:cSld>
  <p:clrMapOvr>
    <a:masterClrMapping/>
  </p:clrMapOvr>
  <p:transition spd="med">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l="58594" t="23437" r="15625" b="13750"/>
          <a:stretch>
            <a:fillRect/>
          </a:stretch>
        </p:blipFill>
        <p:spPr bwMode="auto">
          <a:xfrm flipH="1">
            <a:off x="-1" y="0"/>
            <a:ext cx="4503761" cy="6858000"/>
          </a:xfrm>
          <a:prstGeom prst="rect">
            <a:avLst/>
          </a:prstGeom>
          <a:noFill/>
          <a:ln w="9525">
            <a:noFill/>
            <a:miter lim="800000"/>
            <a:headEnd/>
            <a:tailEnd/>
          </a:ln>
          <a:effectLst/>
        </p:spPr>
      </p:pic>
      <p:sp>
        <p:nvSpPr>
          <p:cNvPr id="6" name="Прямоугольник 5"/>
          <p:cNvSpPr/>
          <p:nvPr/>
        </p:nvSpPr>
        <p:spPr>
          <a:xfrm>
            <a:off x="8715404" y="0"/>
            <a:ext cx="428596"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21</a:t>
            </a:r>
            <a:endParaRPr lang="ru-RU" b="1" dirty="0">
              <a:solidFill>
                <a:schemeClr val="tx1"/>
              </a:solidFill>
            </a:endParaRPr>
          </a:p>
        </p:txBody>
      </p:sp>
      <p:sp>
        <p:nvSpPr>
          <p:cNvPr id="5" name="Скругленный прямоугольник 4"/>
          <p:cNvSpPr/>
          <p:nvPr/>
        </p:nvSpPr>
        <p:spPr>
          <a:xfrm>
            <a:off x="1214414" y="571480"/>
            <a:ext cx="6572296" cy="7143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2000" b="1" dirty="0" smtClean="0">
                <a:solidFill>
                  <a:srgbClr val="C00000"/>
                </a:solidFill>
              </a:rPr>
              <a:t>ПРЕИМУЩЕСТВА  ИНДИВИДУАЛЬНЫХ  И ГРУППОВЫХ  ПРОЕКТОВ</a:t>
            </a:r>
            <a:endParaRPr lang="ru-RU" sz="2000" dirty="0">
              <a:solidFill>
                <a:srgbClr val="C00000"/>
              </a:solidFill>
            </a:endParaRPr>
          </a:p>
        </p:txBody>
      </p:sp>
      <p:sp>
        <p:nvSpPr>
          <p:cNvPr id="8" name="Скругленный прямоугольник 7"/>
          <p:cNvSpPr/>
          <p:nvPr/>
        </p:nvSpPr>
        <p:spPr>
          <a:xfrm>
            <a:off x="428596" y="1428736"/>
            <a:ext cx="3500462" cy="492922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solidFill>
                  <a:srgbClr val="C00000"/>
                </a:solidFill>
              </a:rPr>
              <a:t>Преимущества индивидуальных проектов:</a:t>
            </a:r>
            <a:endParaRPr lang="ru-RU" sz="1600" dirty="0" smtClean="0">
              <a:solidFill>
                <a:srgbClr val="C00000"/>
              </a:solidFill>
            </a:endParaRPr>
          </a:p>
          <a:p>
            <a:pPr lvl="0" indent="355600" algn="just">
              <a:buFont typeface="Times New Roman" pitchFamily="18" charset="0"/>
              <a:buChar char="–"/>
            </a:pPr>
            <a:r>
              <a:rPr lang="ru-RU" sz="1600" dirty="0" smtClean="0"/>
              <a:t>план работы над проектом может быть выстроен и отслежен с максимальной точностью;</a:t>
            </a:r>
          </a:p>
          <a:p>
            <a:pPr lvl="0" indent="355600" algn="just">
              <a:buFont typeface="Times New Roman" pitchFamily="18" charset="0"/>
              <a:buChar char="–"/>
            </a:pPr>
            <a:r>
              <a:rPr lang="ru-RU" sz="1600" dirty="0" smtClean="0"/>
              <a:t>у учащегося формируется чувство ответственности;</a:t>
            </a:r>
          </a:p>
          <a:p>
            <a:pPr lvl="0" indent="355600" algn="just">
              <a:buFont typeface="Times New Roman" pitchFamily="18" charset="0"/>
              <a:buChar char="–"/>
            </a:pPr>
            <a:r>
              <a:rPr lang="ru-RU" sz="1600" dirty="0" smtClean="0"/>
              <a:t>учащийся приобретает личный опыт на всех этапах выполнения проекта;</a:t>
            </a:r>
          </a:p>
          <a:p>
            <a:pPr lvl="0" indent="355600" algn="just">
              <a:buFont typeface="Times New Roman" pitchFamily="18" charset="0"/>
              <a:buChar char="–"/>
            </a:pPr>
            <a:r>
              <a:rPr lang="ru-RU" sz="1600" dirty="0" smtClean="0"/>
              <a:t>формирование у учащегося важнейших </a:t>
            </a:r>
            <a:r>
              <a:rPr lang="ru-RU" sz="1600" dirty="0" err="1" smtClean="0"/>
              <a:t>общеучебных</a:t>
            </a:r>
            <a:r>
              <a:rPr lang="ru-RU" sz="1600" dirty="0" smtClean="0"/>
              <a:t> умений и навыков (исследовательских, презентационных, оценочных) оказывается вполне управляемым процессом.</a:t>
            </a:r>
          </a:p>
          <a:p>
            <a:pPr algn="ctr"/>
            <a:endParaRPr lang="ru-RU" sz="1600" dirty="0"/>
          </a:p>
        </p:txBody>
      </p:sp>
      <p:sp>
        <p:nvSpPr>
          <p:cNvPr id="9" name="Скругленный прямоугольник 8"/>
          <p:cNvSpPr/>
          <p:nvPr/>
        </p:nvSpPr>
        <p:spPr>
          <a:xfrm>
            <a:off x="4071934" y="1428736"/>
            <a:ext cx="4572032" cy="492922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solidFill>
                  <a:srgbClr val="C00000"/>
                </a:solidFill>
              </a:rPr>
              <a:t>Преимущества групповых проектов:</a:t>
            </a:r>
            <a:endParaRPr lang="ru-RU" sz="1600" dirty="0" smtClean="0">
              <a:solidFill>
                <a:srgbClr val="C00000"/>
              </a:solidFill>
            </a:endParaRPr>
          </a:p>
          <a:p>
            <a:pPr lvl="0" indent="355600" algn="just">
              <a:buFont typeface="Times New Roman" pitchFamily="18" charset="0"/>
              <a:buChar char="–"/>
            </a:pPr>
            <a:r>
              <a:rPr lang="ru-RU" sz="1600" dirty="0" smtClean="0"/>
              <a:t>в проектной группе формируются навыки сотрудничества;</a:t>
            </a:r>
          </a:p>
          <a:p>
            <a:pPr lvl="0" indent="355600" algn="just">
              <a:buFont typeface="Times New Roman" pitchFamily="18" charset="0"/>
              <a:buChar char="–"/>
            </a:pPr>
            <a:r>
              <a:rPr lang="ru-RU" sz="1600" dirty="0" smtClean="0"/>
              <a:t>проект может быть выполнен наиболее глубоко и разносторонне;</a:t>
            </a:r>
          </a:p>
          <a:p>
            <a:pPr lvl="0" indent="355600" algn="just">
              <a:buFont typeface="Times New Roman" pitchFamily="18" charset="0"/>
              <a:buChar char="–"/>
            </a:pPr>
            <a:r>
              <a:rPr lang="ru-RU" sz="1600" dirty="0" smtClean="0"/>
              <a:t>на каждом этапе работы над проектом, как правило, есть свой ситуативный лидер. Каждый учащийся, в зависимости от своих сильных сторон, активно включается в работу на определенном этапе;</a:t>
            </a:r>
          </a:p>
          <a:p>
            <a:pPr lvl="0" indent="355600" algn="just">
              <a:buFont typeface="Times New Roman" pitchFamily="18" charset="0"/>
              <a:buChar char="–"/>
            </a:pPr>
            <a:r>
              <a:rPr lang="ru-RU" sz="1600" dirty="0" smtClean="0"/>
              <a:t>в рамках проектной группы могут быть образованы подгруппы, предлагающие различные пути решения проблемы, идеи, гипотезы, точки зрения; элемент соревнования между ними, как правило, повышает мотивацию участников и положительно влияет на качество выполнения проекта.</a:t>
            </a:r>
          </a:p>
          <a:p>
            <a:pPr algn="ctr"/>
            <a:endParaRPr lang="ru-RU" sz="1600" dirty="0"/>
          </a:p>
        </p:txBody>
      </p:sp>
    </p:spTree>
  </p:cSld>
  <p:clrMapOvr>
    <a:masterClrMapping/>
  </p:clrMapOvr>
  <p:transition spd="med">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8715404" y="0"/>
            <a:ext cx="428596"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22</a:t>
            </a:r>
            <a:endParaRPr lang="ru-RU" b="1" dirty="0">
              <a:solidFill>
                <a:schemeClr val="tx1"/>
              </a:solidFill>
            </a:endParaRPr>
          </a:p>
        </p:txBody>
      </p:sp>
      <p:sp>
        <p:nvSpPr>
          <p:cNvPr id="4" name="Прямоугольник 3"/>
          <p:cNvSpPr/>
          <p:nvPr/>
        </p:nvSpPr>
        <p:spPr>
          <a:xfrm>
            <a:off x="1285852" y="571480"/>
            <a:ext cx="6572296" cy="830997"/>
          </a:xfrm>
          <a:prstGeom prst="rect">
            <a:avLst/>
          </a:prstGeom>
        </p:spPr>
        <p:txBody>
          <a:bodyPr wrap="square">
            <a:spAutoFit/>
          </a:bodyPr>
          <a:lstStyle/>
          <a:p>
            <a:pPr algn="ctr"/>
            <a:r>
              <a:rPr lang="ru-RU" sz="2400" b="1" dirty="0" smtClean="0">
                <a:solidFill>
                  <a:srgbClr val="C00000"/>
                </a:solidFill>
              </a:rPr>
              <a:t>МЕТОДИЧЕСКИЙ ПАСПОРТ </a:t>
            </a:r>
          </a:p>
          <a:p>
            <a:pPr algn="ctr"/>
            <a:r>
              <a:rPr lang="ru-RU" sz="2400" b="1" dirty="0" smtClean="0">
                <a:solidFill>
                  <a:srgbClr val="C00000"/>
                </a:solidFill>
              </a:rPr>
              <a:t>УЧЕБНОГО ПРОЕКТА</a:t>
            </a:r>
            <a:endParaRPr lang="ru-RU" sz="2400" dirty="0">
              <a:solidFill>
                <a:srgbClr val="C00000"/>
              </a:solidFill>
            </a:endParaRPr>
          </a:p>
        </p:txBody>
      </p:sp>
      <p:sp>
        <p:nvSpPr>
          <p:cNvPr id="7" name="TextBox 6"/>
          <p:cNvSpPr txBox="1"/>
          <p:nvPr/>
        </p:nvSpPr>
        <p:spPr>
          <a:xfrm>
            <a:off x="1643042" y="1539137"/>
            <a:ext cx="7215238" cy="4247317"/>
          </a:xfrm>
          <a:prstGeom prst="rect">
            <a:avLst/>
          </a:prstGeom>
          <a:noFill/>
        </p:spPr>
        <p:txBody>
          <a:bodyPr wrap="square" rtlCol="0">
            <a:spAutoFit/>
          </a:bodyPr>
          <a:lstStyle/>
          <a:p>
            <a:pPr lvl="0" indent="723900">
              <a:buFont typeface="Times New Roman" pitchFamily="18" charset="0"/>
              <a:buChar char="–"/>
            </a:pPr>
            <a:r>
              <a:rPr lang="ru-RU" dirty="0" smtClean="0"/>
              <a:t>название проекта; </a:t>
            </a:r>
          </a:p>
          <a:p>
            <a:pPr lvl="0" indent="723900">
              <a:buFont typeface="Times New Roman" pitchFamily="18" charset="0"/>
              <a:buChar char="–"/>
            </a:pPr>
            <a:r>
              <a:rPr lang="ru-RU" dirty="0" smtClean="0"/>
              <a:t>руководитель проекта;</a:t>
            </a:r>
          </a:p>
          <a:p>
            <a:pPr lvl="0" indent="723900">
              <a:buFont typeface="Times New Roman" pitchFamily="18" charset="0"/>
              <a:buChar char="–"/>
            </a:pPr>
            <a:r>
              <a:rPr lang="ru-RU" dirty="0" smtClean="0"/>
              <a:t>учебный </a:t>
            </a:r>
            <a:r>
              <a:rPr lang="ru-RU" dirty="0" smtClean="0"/>
              <a:t>предмет (в соответствии с локальным актом);</a:t>
            </a:r>
            <a:endParaRPr lang="ru-RU" dirty="0" smtClean="0"/>
          </a:p>
          <a:p>
            <a:pPr lvl="0" indent="723900">
              <a:buFont typeface="Times New Roman" pitchFamily="18" charset="0"/>
              <a:buChar char="–"/>
            </a:pPr>
            <a:r>
              <a:rPr lang="ru-RU" dirty="0" smtClean="0"/>
              <a:t>тип проекта по классификации;</a:t>
            </a:r>
          </a:p>
          <a:p>
            <a:pPr lvl="0" indent="723900">
              <a:buFont typeface="Times New Roman" pitchFamily="18" charset="0"/>
              <a:buChar char="–"/>
            </a:pPr>
            <a:r>
              <a:rPr lang="ru-RU" dirty="0" smtClean="0"/>
              <a:t>тема учебно-тематического планирования предмета</a:t>
            </a:r>
            <a:r>
              <a:rPr lang="ru-RU" dirty="0" smtClean="0"/>
              <a:t>;</a:t>
            </a:r>
          </a:p>
          <a:p>
            <a:pPr lvl="0" indent="723900">
              <a:buFont typeface="Times New Roman" pitchFamily="18" charset="0"/>
              <a:buChar char="–"/>
            </a:pPr>
            <a:r>
              <a:rPr lang="ru-RU" dirty="0" smtClean="0"/>
              <a:t>цель и гипотеза проекта;</a:t>
            </a:r>
            <a:endParaRPr lang="ru-RU" dirty="0" smtClean="0"/>
          </a:p>
          <a:p>
            <a:pPr lvl="0" indent="723900">
              <a:buFont typeface="Times New Roman" pitchFamily="18" charset="0"/>
              <a:buChar char="–"/>
            </a:pPr>
            <a:r>
              <a:rPr lang="ru-RU" dirty="0" smtClean="0"/>
              <a:t>знания</a:t>
            </a:r>
            <a:r>
              <a:rPr lang="ru-RU" dirty="0" smtClean="0"/>
              <a:t>, умения и общеучебные навыки, которые приобретут  участники проекта; </a:t>
            </a:r>
          </a:p>
          <a:p>
            <a:pPr lvl="0" indent="723900">
              <a:buFont typeface="Times New Roman" pitchFamily="18" charset="0"/>
              <a:buChar char="–"/>
            </a:pPr>
            <a:r>
              <a:rPr lang="ru-RU" dirty="0" smtClean="0"/>
              <a:t>состав и учебно-тематические задачи каждой группы;</a:t>
            </a:r>
          </a:p>
          <a:p>
            <a:pPr lvl="0" indent="723900">
              <a:buFont typeface="Times New Roman" pitchFamily="18" charset="0"/>
              <a:buChar char="–"/>
            </a:pPr>
            <a:r>
              <a:rPr lang="ru-RU" dirty="0" smtClean="0"/>
              <a:t>вопросы проекта (3-4 проблемных вопроса);</a:t>
            </a:r>
          </a:p>
          <a:p>
            <a:pPr lvl="0" indent="723900">
              <a:buFont typeface="Times New Roman" pitchFamily="18" charset="0"/>
              <a:buChar char="–"/>
            </a:pPr>
            <a:r>
              <a:rPr lang="ru-RU" dirty="0" smtClean="0"/>
              <a:t>необходимое оборудование;</a:t>
            </a:r>
          </a:p>
          <a:p>
            <a:pPr lvl="0" indent="723900">
              <a:buFont typeface="Times New Roman" pitchFamily="18" charset="0"/>
              <a:buChar char="–"/>
            </a:pPr>
            <a:r>
              <a:rPr lang="ru-RU" dirty="0" smtClean="0"/>
              <a:t>этапы работы над проектом</a:t>
            </a:r>
            <a:r>
              <a:rPr lang="ru-RU" dirty="0" smtClean="0"/>
              <a:t>;</a:t>
            </a:r>
          </a:p>
          <a:p>
            <a:pPr lvl="0" indent="723900">
              <a:buFont typeface="Times New Roman" pitchFamily="18" charset="0"/>
              <a:buChar char="–"/>
            </a:pPr>
            <a:r>
              <a:rPr lang="ru-RU" dirty="0" smtClean="0"/>
              <a:t>в</a:t>
            </a:r>
            <a:r>
              <a:rPr lang="ru-RU" dirty="0" smtClean="0"/>
              <a:t>ыводы по теме;</a:t>
            </a:r>
            <a:endParaRPr lang="ru-RU" dirty="0" smtClean="0"/>
          </a:p>
          <a:p>
            <a:pPr lvl="0" indent="723900">
              <a:buFont typeface="Times New Roman" pitchFamily="18" charset="0"/>
              <a:buChar char="–"/>
            </a:pPr>
            <a:r>
              <a:rPr lang="ru-RU" dirty="0" smtClean="0"/>
              <a:t>предполагаемый продукт проекта.</a:t>
            </a:r>
          </a:p>
          <a:p>
            <a:endParaRPr lang="ru-RU" dirty="0"/>
          </a:p>
        </p:txBody>
      </p:sp>
    </p:spTree>
  </p:cSld>
  <p:clrMapOvr>
    <a:masterClrMapping/>
  </p:clrMapOvr>
  <p:transition spd="med">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l="58594" t="23437" r="15625" b="13750"/>
          <a:stretch>
            <a:fillRect/>
          </a:stretch>
        </p:blipFill>
        <p:spPr bwMode="auto">
          <a:xfrm flipH="1">
            <a:off x="-1" y="0"/>
            <a:ext cx="4503761" cy="6858000"/>
          </a:xfrm>
          <a:prstGeom prst="rect">
            <a:avLst/>
          </a:prstGeom>
          <a:noFill/>
          <a:ln w="9525">
            <a:noFill/>
            <a:miter lim="800000"/>
            <a:headEnd/>
            <a:tailEnd/>
          </a:ln>
          <a:effectLst/>
        </p:spPr>
      </p:pic>
      <p:sp>
        <p:nvSpPr>
          <p:cNvPr id="6" name="Прямоугольник 5"/>
          <p:cNvSpPr/>
          <p:nvPr/>
        </p:nvSpPr>
        <p:spPr>
          <a:xfrm>
            <a:off x="8715404" y="0"/>
            <a:ext cx="428596"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23</a:t>
            </a:r>
            <a:endParaRPr lang="ru-RU" b="1" dirty="0">
              <a:solidFill>
                <a:schemeClr val="tx1"/>
              </a:solidFill>
            </a:endParaRPr>
          </a:p>
        </p:txBody>
      </p:sp>
      <p:sp>
        <p:nvSpPr>
          <p:cNvPr id="35" name="TextBox 34"/>
          <p:cNvSpPr txBox="1"/>
          <p:nvPr/>
        </p:nvSpPr>
        <p:spPr>
          <a:xfrm>
            <a:off x="642910" y="500042"/>
            <a:ext cx="7715304" cy="523220"/>
          </a:xfrm>
          <a:prstGeom prst="rect">
            <a:avLst/>
          </a:prstGeom>
          <a:noFill/>
        </p:spPr>
        <p:txBody>
          <a:bodyPr wrap="square" rtlCol="0">
            <a:spAutoFit/>
          </a:bodyPr>
          <a:lstStyle/>
          <a:p>
            <a:pPr algn="ctr"/>
            <a:r>
              <a:rPr lang="ru-RU" sz="2800" b="1" dirty="0" smtClean="0">
                <a:solidFill>
                  <a:srgbClr val="C00000"/>
                </a:solidFill>
              </a:rPr>
              <a:t>ЭТАПЫ  РАБОТЫ НАД ПРОЕКТОМ</a:t>
            </a:r>
            <a:endParaRPr lang="ru-RU" sz="2800" dirty="0">
              <a:solidFill>
                <a:srgbClr val="C00000"/>
              </a:solidFill>
            </a:endParaRPr>
          </a:p>
        </p:txBody>
      </p:sp>
      <p:sp>
        <p:nvSpPr>
          <p:cNvPr id="36" name="TextBox 35"/>
          <p:cNvSpPr txBox="1"/>
          <p:nvPr/>
        </p:nvSpPr>
        <p:spPr>
          <a:xfrm>
            <a:off x="785786" y="1071546"/>
            <a:ext cx="8001056" cy="5940088"/>
          </a:xfrm>
          <a:prstGeom prst="rect">
            <a:avLst/>
          </a:prstGeom>
          <a:noFill/>
        </p:spPr>
        <p:txBody>
          <a:bodyPr wrap="square" rtlCol="0">
            <a:spAutoFit/>
          </a:bodyPr>
          <a:lstStyle/>
          <a:p>
            <a:r>
              <a:rPr lang="en-US" sz="2000" b="1" dirty="0" smtClean="0">
                <a:solidFill>
                  <a:srgbClr val="C00000"/>
                </a:solidFill>
              </a:rPr>
              <a:t>I</a:t>
            </a:r>
            <a:r>
              <a:rPr lang="ru-RU" sz="2000" b="1" dirty="0" smtClean="0">
                <a:solidFill>
                  <a:srgbClr val="C00000"/>
                </a:solidFill>
              </a:rPr>
              <a:t> этап – мотивационный</a:t>
            </a:r>
            <a:r>
              <a:rPr lang="ru-RU" sz="2000" b="1" u="sng" dirty="0" smtClean="0">
                <a:solidFill>
                  <a:srgbClr val="C00000"/>
                </a:solidFill>
              </a:rPr>
              <a:t> </a:t>
            </a:r>
            <a:endParaRPr lang="ru-RU" sz="2000" dirty="0" smtClean="0">
              <a:solidFill>
                <a:srgbClr val="C00000"/>
              </a:solidFill>
            </a:endParaRPr>
          </a:p>
          <a:p>
            <a:r>
              <a:rPr lang="ru-RU" sz="2000" b="1" dirty="0" smtClean="0"/>
              <a:t>Учитель: </a:t>
            </a:r>
          </a:p>
          <a:p>
            <a:pPr lvl="0" indent="723900">
              <a:buFont typeface="Times New Roman" pitchFamily="18" charset="0"/>
              <a:buChar char="–"/>
            </a:pPr>
            <a:r>
              <a:rPr lang="ru-RU" sz="2000" dirty="0" smtClean="0"/>
              <a:t>заявляет общий замысел, </a:t>
            </a:r>
          </a:p>
          <a:p>
            <a:pPr lvl="0" indent="723900">
              <a:buFont typeface="Times New Roman" pitchFamily="18" charset="0"/>
              <a:buChar char="–"/>
            </a:pPr>
            <a:r>
              <a:rPr lang="ru-RU" sz="2000" dirty="0" smtClean="0"/>
              <a:t>создает положительный мотивационный настрой. </a:t>
            </a:r>
          </a:p>
          <a:p>
            <a:r>
              <a:rPr lang="ru-RU" sz="2000" b="1" dirty="0" smtClean="0"/>
              <a:t>Ученики: </a:t>
            </a:r>
          </a:p>
          <a:p>
            <a:pPr lvl="0" indent="723900">
              <a:buFont typeface="Times New Roman" pitchFamily="18" charset="0"/>
              <a:buChar char="–"/>
            </a:pPr>
            <a:r>
              <a:rPr lang="ru-RU" sz="2000" dirty="0" smtClean="0"/>
              <a:t>обсуждают задание; </a:t>
            </a:r>
          </a:p>
          <a:p>
            <a:pPr lvl="0" indent="723900">
              <a:buFont typeface="Times New Roman" pitchFamily="18" charset="0"/>
              <a:buChar char="–"/>
            </a:pPr>
            <a:r>
              <a:rPr lang="ru-RU" sz="2000" dirty="0" smtClean="0"/>
              <a:t>предлагают собственные идеи; </a:t>
            </a:r>
          </a:p>
          <a:p>
            <a:pPr lvl="0" indent="723900">
              <a:buFont typeface="Times New Roman" pitchFamily="18" charset="0"/>
              <a:buChar char="–"/>
            </a:pPr>
            <a:r>
              <a:rPr lang="ru-RU" sz="2000" dirty="0" smtClean="0"/>
              <a:t>создают рабочие группы.</a:t>
            </a:r>
          </a:p>
          <a:p>
            <a:endParaRPr lang="ru-RU" sz="1400" b="1" dirty="0" smtClean="0"/>
          </a:p>
          <a:p>
            <a:r>
              <a:rPr lang="en-US" sz="2000" b="1" dirty="0" smtClean="0">
                <a:solidFill>
                  <a:srgbClr val="C00000"/>
                </a:solidFill>
              </a:rPr>
              <a:t>II</a:t>
            </a:r>
            <a:r>
              <a:rPr lang="ru-RU" sz="2000" b="1" dirty="0" smtClean="0">
                <a:solidFill>
                  <a:srgbClr val="C00000"/>
                </a:solidFill>
              </a:rPr>
              <a:t> этап – планирование деятельности по выполнению проекта:</a:t>
            </a:r>
            <a:endParaRPr lang="ru-RU" sz="2000" dirty="0" smtClean="0">
              <a:solidFill>
                <a:srgbClr val="C00000"/>
              </a:solidFill>
            </a:endParaRPr>
          </a:p>
          <a:p>
            <a:pPr lvl="0" indent="723900">
              <a:buFont typeface="Times New Roman" pitchFamily="18" charset="0"/>
              <a:buChar char="–"/>
            </a:pPr>
            <a:r>
              <a:rPr lang="ru-RU" sz="2000" dirty="0" smtClean="0"/>
              <a:t>определяются тема и цели проекта;</a:t>
            </a:r>
          </a:p>
          <a:p>
            <a:pPr lvl="0" indent="723900">
              <a:buFont typeface="Times New Roman" pitchFamily="18" charset="0"/>
              <a:buChar char="–"/>
            </a:pPr>
            <a:r>
              <a:rPr lang="ru-RU" sz="2000" dirty="0" smtClean="0"/>
              <a:t>формулируются и уточняются задачи;</a:t>
            </a:r>
          </a:p>
          <a:p>
            <a:pPr lvl="0" indent="723900">
              <a:buFont typeface="Times New Roman" pitchFamily="18" charset="0"/>
              <a:buChar char="–"/>
            </a:pPr>
            <a:r>
              <a:rPr lang="ru-RU" sz="2000" dirty="0" smtClean="0"/>
              <a:t>уточняется информация (источники);</a:t>
            </a:r>
          </a:p>
          <a:p>
            <a:pPr lvl="0" indent="723900">
              <a:buFont typeface="Times New Roman" pitchFamily="18" charset="0"/>
              <a:buChar char="–"/>
            </a:pPr>
            <a:r>
              <a:rPr lang="ru-RU" sz="2000" dirty="0" smtClean="0"/>
              <a:t>вырабатывается план действий;</a:t>
            </a:r>
          </a:p>
          <a:p>
            <a:pPr lvl="0" indent="723900">
              <a:buFont typeface="Times New Roman" pitchFamily="18" charset="0"/>
              <a:buChar char="–"/>
            </a:pPr>
            <a:r>
              <a:rPr lang="ru-RU" sz="2000" dirty="0" smtClean="0"/>
              <a:t>определяются средства достижения цели;</a:t>
            </a:r>
          </a:p>
          <a:p>
            <a:pPr lvl="0" indent="723900">
              <a:buFont typeface="Times New Roman" pitchFamily="18" charset="0"/>
              <a:buChar char="–"/>
            </a:pPr>
            <a:r>
              <a:rPr lang="ru-RU" sz="2000" dirty="0" smtClean="0"/>
              <a:t>устанавливаются критерии оценки результата и процесса;</a:t>
            </a:r>
          </a:p>
          <a:p>
            <a:pPr lvl="0" indent="723900">
              <a:buFont typeface="Times New Roman" pitchFamily="18" charset="0"/>
              <a:buChar char="–"/>
            </a:pPr>
            <a:r>
              <a:rPr lang="ru-RU" sz="2000" dirty="0" smtClean="0"/>
              <a:t>согласовываются способы совместной деятельности.</a:t>
            </a:r>
          </a:p>
          <a:p>
            <a:pPr lvl="0">
              <a:buFont typeface="Times New Roman" pitchFamily="18" charset="0"/>
              <a:buChar char="–"/>
            </a:pPr>
            <a:endParaRPr lang="ru-RU" sz="2000" dirty="0" smtClean="0"/>
          </a:p>
          <a:p>
            <a:endParaRPr lang="ru-RU" sz="2000" dirty="0"/>
          </a:p>
        </p:txBody>
      </p:sp>
    </p:spTree>
  </p:cSld>
  <p:clrMapOvr>
    <a:masterClrMapping/>
  </p:clrMapOvr>
  <p:transition spd="med">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l="58594" t="23437" r="15625" b="13750"/>
          <a:stretch>
            <a:fillRect/>
          </a:stretch>
        </p:blipFill>
        <p:spPr bwMode="auto">
          <a:xfrm flipH="1">
            <a:off x="-1" y="0"/>
            <a:ext cx="4503761" cy="6858000"/>
          </a:xfrm>
          <a:prstGeom prst="rect">
            <a:avLst/>
          </a:prstGeom>
          <a:noFill/>
          <a:ln w="9525">
            <a:noFill/>
            <a:miter lim="800000"/>
            <a:headEnd/>
            <a:tailEnd/>
          </a:ln>
          <a:effectLst/>
        </p:spPr>
      </p:pic>
      <p:sp>
        <p:nvSpPr>
          <p:cNvPr id="6" name="Прямоугольник 5"/>
          <p:cNvSpPr/>
          <p:nvPr/>
        </p:nvSpPr>
        <p:spPr>
          <a:xfrm>
            <a:off x="8715404" y="0"/>
            <a:ext cx="428596"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24</a:t>
            </a:r>
            <a:endParaRPr lang="ru-RU" b="1" dirty="0">
              <a:solidFill>
                <a:schemeClr val="tx1"/>
              </a:solidFill>
            </a:endParaRPr>
          </a:p>
        </p:txBody>
      </p:sp>
      <p:sp>
        <p:nvSpPr>
          <p:cNvPr id="35" name="TextBox 34"/>
          <p:cNvSpPr txBox="1"/>
          <p:nvPr/>
        </p:nvSpPr>
        <p:spPr>
          <a:xfrm>
            <a:off x="642910" y="500042"/>
            <a:ext cx="7715304" cy="523220"/>
          </a:xfrm>
          <a:prstGeom prst="rect">
            <a:avLst/>
          </a:prstGeom>
          <a:noFill/>
        </p:spPr>
        <p:txBody>
          <a:bodyPr wrap="square" rtlCol="0">
            <a:spAutoFit/>
          </a:bodyPr>
          <a:lstStyle/>
          <a:p>
            <a:pPr algn="ctr"/>
            <a:r>
              <a:rPr lang="ru-RU" sz="2800" b="1" dirty="0" smtClean="0">
                <a:solidFill>
                  <a:srgbClr val="C00000"/>
                </a:solidFill>
              </a:rPr>
              <a:t>ЭТАПЫ  РАБОТЫ НАД ПРОЕКТОМ</a:t>
            </a:r>
            <a:endParaRPr lang="ru-RU" sz="2800" dirty="0">
              <a:solidFill>
                <a:srgbClr val="C00000"/>
              </a:solidFill>
            </a:endParaRPr>
          </a:p>
        </p:txBody>
      </p:sp>
      <p:sp>
        <p:nvSpPr>
          <p:cNvPr id="36" name="TextBox 35"/>
          <p:cNvSpPr txBox="1"/>
          <p:nvPr/>
        </p:nvSpPr>
        <p:spPr>
          <a:xfrm>
            <a:off x="928662" y="1071546"/>
            <a:ext cx="8001056" cy="5970865"/>
          </a:xfrm>
          <a:prstGeom prst="rect">
            <a:avLst/>
          </a:prstGeom>
          <a:noFill/>
        </p:spPr>
        <p:txBody>
          <a:bodyPr wrap="square" rtlCol="0">
            <a:spAutoFit/>
          </a:bodyPr>
          <a:lstStyle/>
          <a:p>
            <a:r>
              <a:rPr lang="en-US" b="1" dirty="0" smtClean="0">
                <a:solidFill>
                  <a:srgbClr val="C00000"/>
                </a:solidFill>
              </a:rPr>
              <a:t>III</a:t>
            </a:r>
            <a:r>
              <a:rPr lang="ru-RU" b="1" dirty="0" smtClean="0">
                <a:solidFill>
                  <a:srgbClr val="C00000"/>
                </a:solidFill>
              </a:rPr>
              <a:t> этап - информационно-операционный (выполнение проекта)</a:t>
            </a:r>
            <a:endParaRPr lang="ru-RU" sz="1400" dirty="0" smtClean="0">
              <a:solidFill>
                <a:srgbClr val="C00000"/>
              </a:solidFill>
            </a:endParaRPr>
          </a:p>
          <a:p>
            <a:r>
              <a:rPr lang="ru-RU" b="1" dirty="0" smtClean="0"/>
              <a:t>Ученики: </a:t>
            </a:r>
            <a:endParaRPr lang="ru-RU" sz="1400" b="1" dirty="0" smtClean="0"/>
          </a:p>
          <a:p>
            <a:pPr marL="0" lvl="1" indent="723900">
              <a:buFont typeface="Times New Roman" pitchFamily="18" charset="0"/>
              <a:buChar char="–"/>
            </a:pPr>
            <a:r>
              <a:rPr lang="ru-RU" dirty="0" smtClean="0"/>
              <a:t>собирают материал;</a:t>
            </a:r>
            <a:endParaRPr lang="ru-RU" sz="1400" dirty="0" smtClean="0"/>
          </a:p>
          <a:p>
            <a:pPr marL="0" lvl="1" indent="723900">
              <a:buFont typeface="Times New Roman" pitchFamily="18" charset="0"/>
              <a:buChar char="–"/>
            </a:pPr>
            <a:r>
              <a:rPr lang="ru-RU" dirty="0" smtClean="0"/>
              <a:t>разрабатывают документацию, технологию изготовления проектного изделия;</a:t>
            </a:r>
            <a:endParaRPr lang="ru-RU" sz="1400" dirty="0" smtClean="0"/>
          </a:p>
          <a:p>
            <a:pPr marL="0" lvl="1" indent="723900">
              <a:buFont typeface="Times New Roman" pitchFamily="18" charset="0"/>
              <a:buChar char="–"/>
            </a:pPr>
            <a:r>
              <a:rPr lang="ru-RU" dirty="0" smtClean="0"/>
              <a:t>проводят исследование;</a:t>
            </a:r>
            <a:endParaRPr lang="ru-RU" sz="1400" dirty="0" smtClean="0"/>
          </a:p>
          <a:p>
            <a:pPr marL="0" lvl="1" indent="723900">
              <a:buFont typeface="Times New Roman" pitchFamily="18" charset="0"/>
              <a:buChar char="–"/>
            </a:pPr>
            <a:r>
              <a:rPr lang="ru-RU" dirty="0" smtClean="0"/>
              <a:t> работают с литературой и другими источниками; </a:t>
            </a:r>
            <a:endParaRPr lang="ru-RU" sz="1400" dirty="0" smtClean="0"/>
          </a:p>
          <a:p>
            <a:pPr marL="0" lvl="1" indent="723900">
              <a:buFont typeface="Times New Roman" pitchFamily="18" charset="0"/>
              <a:buChar char="–"/>
            </a:pPr>
            <a:r>
              <a:rPr lang="ru-RU" dirty="0" smtClean="0"/>
              <a:t>непосредственно выполняют проект;</a:t>
            </a:r>
            <a:endParaRPr lang="ru-RU" sz="1400" dirty="0" smtClean="0"/>
          </a:p>
          <a:p>
            <a:pPr marL="0" lvl="1" indent="723900">
              <a:buFont typeface="Times New Roman" pitchFamily="18" charset="0"/>
              <a:buChar char="–"/>
            </a:pPr>
            <a:r>
              <a:rPr lang="ru-RU" dirty="0" smtClean="0"/>
              <a:t>оформляют проект;</a:t>
            </a:r>
            <a:endParaRPr lang="ru-RU" sz="1400" dirty="0" smtClean="0"/>
          </a:p>
          <a:p>
            <a:pPr marL="0" lvl="1" indent="723900">
              <a:buFont typeface="Times New Roman" pitchFamily="18" charset="0"/>
              <a:buChar char="–"/>
            </a:pPr>
            <a:r>
              <a:rPr lang="ru-RU" dirty="0" smtClean="0"/>
              <a:t>составляют план защиты проекта, распределяют роли участников для защиты.</a:t>
            </a:r>
            <a:endParaRPr lang="ru-RU" sz="1400" dirty="0" smtClean="0"/>
          </a:p>
          <a:p>
            <a:pPr marL="0" lvl="1"/>
            <a:r>
              <a:rPr lang="ru-RU" b="1" dirty="0" smtClean="0"/>
              <a:t>Учитель:</a:t>
            </a:r>
            <a:endParaRPr lang="ru-RU" sz="1400" b="1" dirty="0" smtClean="0"/>
          </a:p>
          <a:p>
            <a:pPr lvl="0" indent="723900">
              <a:buFont typeface="Times New Roman" pitchFamily="18" charset="0"/>
              <a:buChar char="–"/>
            </a:pPr>
            <a:r>
              <a:rPr lang="ru-RU" dirty="0" smtClean="0"/>
              <a:t>наблюдает за ходом выполнения проекта;</a:t>
            </a:r>
            <a:endParaRPr lang="ru-RU" sz="1400" dirty="0" smtClean="0"/>
          </a:p>
          <a:p>
            <a:pPr lvl="0" indent="723900">
              <a:buFont typeface="Times New Roman" pitchFamily="18" charset="0"/>
              <a:buChar char="–"/>
            </a:pPr>
            <a:r>
              <a:rPr lang="ru-RU" dirty="0" smtClean="0"/>
              <a:t>координирует действия руководителей группы и каждого участника проекта;</a:t>
            </a:r>
            <a:endParaRPr lang="ru-RU" sz="1400" dirty="0" smtClean="0"/>
          </a:p>
          <a:p>
            <a:pPr lvl="0" indent="723900">
              <a:buFont typeface="Times New Roman" pitchFamily="18" charset="0"/>
              <a:buChar char="–"/>
            </a:pPr>
            <a:r>
              <a:rPr lang="ru-RU" dirty="0" smtClean="0"/>
              <a:t>поддерживает и помогает тем, кому нужна помощь;</a:t>
            </a:r>
            <a:endParaRPr lang="ru-RU" sz="1400" dirty="0" smtClean="0"/>
          </a:p>
          <a:p>
            <a:pPr lvl="0" indent="723900">
              <a:buFont typeface="Times New Roman" pitchFamily="18" charset="0"/>
              <a:buChar char="–"/>
            </a:pPr>
            <a:r>
              <a:rPr lang="ru-RU" dirty="0" smtClean="0"/>
              <a:t>участвует в заседаниях групп;</a:t>
            </a:r>
            <a:endParaRPr lang="ru-RU" sz="1400" dirty="0" smtClean="0"/>
          </a:p>
          <a:p>
            <a:pPr lvl="0" indent="723900">
              <a:buFont typeface="Times New Roman" pitchFamily="18" charset="0"/>
              <a:buChar char="–"/>
            </a:pPr>
            <a:r>
              <a:rPr lang="ru-RU" dirty="0" smtClean="0"/>
              <a:t>оказывает содействие процессу творчества учащихся;</a:t>
            </a:r>
            <a:endParaRPr lang="ru-RU" sz="1400" dirty="0" smtClean="0"/>
          </a:p>
          <a:p>
            <a:pPr lvl="0" indent="723900">
              <a:buFont typeface="Times New Roman" pitchFamily="18" charset="0"/>
              <a:buChar char="–"/>
            </a:pPr>
            <a:r>
              <a:rPr lang="ru-RU" dirty="0" smtClean="0"/>
              <a:t>сам является источником информации.</a:t>
            </a:r>
            <a:endParaRPr lang="ru-RU" sz="1400" dirty="0" smtClean="0"/>
          </a:p>
          <a:p>
            <a:pPr lvl="0">
              <a:buFont typeface="Times New Roman" pitchFamily="18" charset="0"/>
              <a:buChar char="–"/>
            </a:pPr>
            <a:endParaRPr lang="ru-RU" sz="2000" dirty="0" smtClean="0"/>
          </a:p>
          <a:p>
            <a:endParaRPr lang="ru-RU" sz="2000" dirty="0"/>
          </a:p>
        </p:txBody>
      </p:sp>
    </p:spTree>
  </p:cSld>
  <p:clrMapOvr>
    <a:masterClrMapping/>
  </p:clrMapOvr>
  <p:transition spd="med">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l="58594" t="23437" r="15625" b="13750"/>
          <a:stretch>
            <a:fillRect/>
          </a:stretch>
        </p:blipFill>
        <p:spPr bwMode="auto">
          <a:xfrm flipH="1">
            <a:off x="-1" y="0"/>
            <a:ext cx="4503761" cy="6858000"/>
          </a:xfrm>
          <a:prstGeom prst="rect">
            <a:avLst/>
          </a:prstGeom>
          <a:noFill/>
          <a:ln w="9525">
            <a:noFill/>
            <a:miter lim="800000"/>
            <a:headEnd/>
            <a:tailEnd/>
          </a:ln>
          <a:effectLst/>
        </p:spPr>
      </p:pic>
      <p:sp>
        <p:nvSpPr>
          <p:cNvPr id="6" name="Прямоугольник 5"/>
          <p:cNvSpPr/>
          <p:nvPr/>
        </p:nvSpPr>
        <p:spPr>
          <a:xfrm>
            <a:off x="8715404" y="0"/>
            <a:ext cx="428596"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25</a:t>
            </a:r>
            <a:endParaRPr lang="ru-RU" b="1" dirty="0">
              <a:solidFill>
                <a:schemeClr val="tx1"/>
              </a:solidFill>
            </a:endParaRPr>
          </a:p>
        </p:txBody>
      </p:sp>
      <p:sp>
        <p:nvSpPr>
          <p:cNvPr id="35" name="TextBox 34"/>
          <p:cNvSpPr txBox="1"/>
          <p:nvPr/>
        </p:nvSpPr>
        <p:spPr>
          <a:xfrm>
            <a:off x="642910" y="691202"/>
            <a:ext cx="7715304" cy="523220"/>
          </a:xfrm>
          <a:prstGeom prst="rect">
            <a:avLst/>
          </a:prstGeom>
          <a:noFill/>
        </p:spPr>
        <p:txBody>
          <a:bodyPr wrap="square" rtlCol="0">
            <a:spAutoFit/>
          </a:bodyPr>
          <a:lstStyle/>
          <a:p>
            <a:pPr algn="ctr"/>
            <a:r>
              <a:rPr lang="ru-RU" sz="2800" b="1" dirty="0" smtClean="0">
                <a:solidFill>
                  <a:srgbClr val="C00000"/>
                </a:solidFill>
              </a:rPr>
              <a:t>ЭТАПЫ  РАБОТЫ НАД ПРОЕКТОМ</a:t>
            </a:r>
            <a:endParaRPr lang="ru-RU" sz="2800" dirty="0">
              <a:solidFill>
                <a:srgbClr val="C00000"/>
              </a:solidFill>
            </a:endParaRPr>
          </a:p>
        </p:txBody>
      </p:sp>
      <p:sp>
        <p:nvSpPr>
          <p:cNvPr id="36" name="TextBox 35"/>
          <p:cNvSpPr txBox="1"/>
          <p:nvPr/>
        </p:nvSpPr>
        <p:spPr>
          <a:xfrm>
            <a:off x="928662" y="1414897"/>
            <a:ext cx="7715304" cy="4585871"/>
          </a:xfrm>
          <a:prstGeom prst="rect">
            <a:avLst/>
          </a:prstGeom>
          <a:noFill/>
        </p:spPr>
        <p:txBody>
          <a:bodyPr wrap="square" rtlCol="0">
            <a:spAutoFit/>
          </a:bodyPr>
          <a:lstStyle/>
          <a:p>
            <a:r>
              <a:rPr lang="en-US" b="1" dirty="0" smtClean="0">
                <a:solidFill>
                  <a:srgbClr val="C00000"/>
                </a:solidFill>
              </a:rPr>
              <a:t>IV </a:t>
            </a:r>
            <a:r>
              <a:rPr lang="ru-RU" b="1" dirty="0" smtClean="0">
                <a:solidFill>
                  <a:srgbClr val="C00000"/>
                </a:solidFill>
              </a:rPr>
              <a:t>этап - рефлексивно-оценочный</a:t>
            </a:r>
            <a:endParaRPr lang="ru-RU" dirty="0" smtClean="0">
              <a:solidFill>
                <a:srgbClr val="C00000"/>
              </a:solidFill>
            </a:endParaRPr>
          </a:p>
          <a:p>
            <a:r>
              <a:rPr lang="ru-RU" dirty="0" smtClean="0"/>
              <a:t>Ученики:</a:t>
            </a:r>
          </a:p>
          <a:p>
            <a:pPr lvl="0" indent="723900">
              <a:buFont typeface="Times New Roman" pitchFamily="18" charset="0"/>
              <a:buChar char="–"/>
            </a:pPr>
            <a:r>
              <a:rPr lang="ru-RU" dirty="0" smtClean="0"/>
              <a:t>представляют проекты на экспертизу;</a:t>
            </a:r>
          </a:p>
          <a:p>
            <a:pPr lvl="0" indent="723900">
              <a:buFont typeface="Times New Roman" pitchFamily="18" charset="0"/>
              <a:buChar char="–"/>
            </a:pPr>
            <a:r>
              <a:rPr lang="ru-RU" dirty="0" smtClean="0"/>
              <a:t>защищают проект;</a:t>
            </a:r>
          </a:p>
          <a:p>
            <a:pPr lvl="0" indent="723900">
              <a:buFont typeface="Times New Roman" pitchFamily="18" charset="0"/>
              <a:buChar char="–"/>
            </a:pPr>
            <a:r>
              <a:rPr lang="ru-RU" dirty="0" smtClean="0"/>
              <a:t>участвуют в коллективном обсуждении и содержательной оценке результатов и процесса работы;</a:t>
            </a:r>
          </a:p>
          <a:p>
            <a:pPr lvl="0" indent="723900">
              <a:buFont typeface="Times New Roman" pitchFamily="18" charset="0"/>
              <a:buChar char="–"/>
            </a:pPr>
            <a:r>
              <a:rPr lang="ru-RU" dirty="0" smtClean="0"/>
              <a:t>оценивают достижение поставленных целей;</a:t>
            </a:r>
          </a:p>
          <a:p>
            <a:pPr lvl="0" indent="723900">
              <a:buFont typeface="Times New Roman" pitchFamily="18" charset="0"/>
              <a:buChar char="–"/>
            </a:pPr>
            <a:r>
              <a:rPr lang="ru-RU" dirty="0" smtClean="0"/>
              <a:t>осуществляют устную или письменную самооценку;</a:t>
            </a:r>
          </a:p>
          <a:p>
            <a:pPr lvl="0" indent="723900">
              <a:buFont typeface="Times New Roman" pitchFamily="18" charset="0"/>
              <a:buChar char="–"/>
            </a:pPr>
            <a:r>
              <a:rPr lang="ru-RU" dirty="0" smtClean="0"/>
              <a:t>исправляют или дополняют содержание проекта;</a:t>
            </a:r>
          </a:p>
          <a:p>
            <a:pPr lvl="0" indent="723900">
              <a:buFont typeface="Times New Roman" pitchFamily="18" charset="0"/>
              <a:buChar char="–"/>
            </a:pPr>
            <a:r>
              <a:rPr lang="ru-RU" dirty="0" err="1" smtClean="0"/>
              <a:t>рефлексируют</a:t>
            </a:r>
            <a:r>
              <a:rPr lang="ru-RU" dirty="0" smtClean="0"/>
              <a:t>;</a:t>
            </a:r>
          </a:p>
          <a:p>
            <a:r>
              <a:rPr lang="ru-RU" dirty="0" smtClean="0"/>
              <a:t>Учитель:</a:t>
            </a:r>
          </a:p>
          <a:p>
            <a:pPr lvl="0" indent="723900">
              <a:buFont typeface="Times New Roman" pitchFamily="18" charset="0"/>
              <a:buChar char="–"/>
            </a:pPr>
            <a:r>
              <a:rPr lang="ru-RU" dirty="0" smtClean="0"/>
              <a:t>выступает участником коллективной оценочной деятельности;</a:t>
            </a:r>
          </a:p>
          <a:p>
            <a:pPr lvl="0" indent="723900">
              <a:buFont typeface="Times New Roman" pitchFamily="18" charset="0"/>
              <a:buChar char="–"/>
            </a:pPr>
            <a:r>
              <a:rPr lang="ru-RU" dirty="0" smtClean="0"/>
              <a:t>переводит совместно с учащимися рейтинговую шкалу в </a:t>
            </a:r>
            <a:r>
              <a:rPr lang="ru-RU" dirty="0" err="1" smtClean="0"/>
              <a:t>пятибальную</a:t>
            </a:r>
            <a:r>
              <a:rPr lang="ru-RU" dirty="0" smtClean="0"/>
              <a:t> систему оценивания.</a:t>
            </a:r>
          </a:p>
          <a:p>
            <a:pPr lvl="0">
              <a:buFont typeface="Times New Roman" pitchFamily="18" charset="0"/>
              <a:buChar char="–"/>
            </a:pPr>
            <a:endParaRPr lang="ru-RU" sz="2000" dirty="0" smtClean="0"/>
          </a:p>
          <a:p>
            <a:endParaRPr lang="ru-RU" sz="2000" dirty="0"/>
          </a:p>
        </p:txBody>
      </p:sp>
    </p:spTree>
  </p:cSld>
  <p:clrMapOvr>
    <a:masterClrMapping/>
  </p:clrMapOvr>
  <p:transition spd="med">
    <p:wheel spokes="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l="58594" t="23437" r="15625" b="13750"/>
          <a:stretch>
            <a:fillRect/>
          </a:stretch>
        </p:blipFill>
        <p:spPr bwMode="auto">
          <a:xfrm flipH="1">
            <a:off x="-1" y="0"/>
            <a:ext cx="4503761" cy="6858000"/>
          </a:xfrm>
          <a:prstGeom prst="rect">
            <a:avLst/>
          </a:prstGeom>
          <a:noFill/>
          <a:ln w="9525">
            <a:noFill/>
            <a:miter lim="800000"/>
            <a:headEnd/>
            <a:tailEnd/>
          </a:ln>
          <a:effectLst/>
        </p:spPr>
      </p:pic>
      <p:sp>
        <p:nvSpPr>
          <p:cNvPr id="6" name="Прямоугольник 5"/>
          <p:cNvSpPr/>
          <p:nvPr/>
        </p:nvSpPr>
        <p:spPr>
          <a:xfrm>
            <a:off x="8715404" y="0"/>
            <a:ext cx="428596"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30</a:t>
            </a:r>
            <a:endParaRPr lang="ru-RU" b="1" dirty="0">
              <a:solidFill>
                <a:schemeClr val="tx1"/>
              </a:solidFill>
            </a:endParaRPr>
          </a:p>
        </p:txBody>
      </p:sp>
      <p:grpSp>
        <p:nvGrpSpPr>
          <p:cNvPr id="42" name="Группа 41"/>
          <p:cNvGrpSpPr/>
          <p:nvPr/>
        </p:nvGrpSpPr>
        <p:grpSpPr>
          <a:xfrm>
            <a:off x="357158" y="571480"/>
            <a:ext cx="8358246" cy="5780048"/>
            <a:chOff x="214282" y="571480"/>
            <a:chExt cx="8358246" cy="5780048"/>
          </a:xfrm>
        </p:grpSpPr>
        <p:sp>
          <p:nvSpPr>
            <p:cNvPr id="10" name="Rectangle 6"/>
            <p:cNvSpPr>
              <a:spLocks noChangeArrowheads="1"/>
            </p:cNvSpPr>
            <p:nvPr/>
          </p:nvSpPr>
          <p:spPr bwMode="auto">
            <a:xfrm>
              <a:off x="3000364" y="2000240"/>
              <a:ext cx="2500330" cy="35719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defPPr>
                <a:defRPr lang="ru-RU"/>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eaLnBrk="1" hangingPunct="1">
                <a:defRPr/>
              </a:pPr>
              <a:r>
                <a:rPr lang="ru-RU" sz="1400" b="1" dirty="0"/>
                <a:t>СБОР </a:t>
              </a:r>
              <a:r>
                <a:rPr lang="ru-RU" sz="1400" b="1" dirty="0" smtClean="0"/>
                <a:t> ИНФОРМАЦИИ</a:t>
              </a:r>
              <a:endParaRPr lang="ru-RU" sz="1400" b="1" dirty="0"/>
            </a:p>
          </p:txBody>
        </p:sp>
        <p:sp>
          <p:nvSpPr>
            <p:cNvPr id="11" name="Rectangle 7"/>
            <p:cNvSpPr>
              <a:spLocks noChangeArrowheads="1"/>
            </p:cNvSpPr>
            <p:nvPr/>
          </p:nvSpPr>
          <p:spPr bwMode="auto">
            <a:xfrm>
              <a:off x="5857884" y="2071678"/>
              <a:ext cx="2714644" cy="92869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defPPr>
                <a:defRPr lang="ru-RU"/>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eaLnBrk="1" hangingPunct="1">
                <a:defRPr/>
              </a:pPr>
              <a:r>
                <a:rPr lang="ru-RU" sz="1400" b="1" dirty="0"/>
                <a:t>ИЗУЧЕНИЕ </a:t>
              </a:r>
              <a:endParaRPr lang="ru-RU" sz="1400" b="1" dirty="0" smtClean="0"/>
            </a:p>
            <a:p>
              <a:pPr algn="ctr" eaLnBrk="1" hangingPunct="1">
                <a:defRPr/>
              </a:pPr>
              <a:r>
                <a:rPr lang="ru-RU" sz="1400" b="1" dirty="0" smtClean="0"/>
                <a:t>ЗАКОНОДАТЕЛЬНОЙ </a:t>
              </a:r>
              <a:endParaRPr lang="ru-RU" sz="1400" b="1" dirty="0"/>
            </a:p>
            <a:p>
              <a:pPr algn="ctr" eaLnBrk="1" hangingPunct="1">
                <a:defRPr/>
              </a:pPr>
              <a:r>
                <a:rPr lang="ru-RU" sz="1400" b="1" dirty="0"/>
                <a:t>И НОРМАТИВНО-ПРАВОВОЙ </a:t>
              </a:r>
              <a:endParaRPr lang="ru-RU" sz="1400" b="1" dirty="0" smtClean="0"/>
            </a:p>
            <a:p>
              <a:pPr algn="ctr" eaLnBrk="1" hangingPunct="1">
                <a:defRPr/>
              </a:pPr>
              <a:r>
                <a:rPr lang="ru-RU" sz="1400" b="1" dirty="0" smtClean="0"/>
                <a:t>БАЗЫ </a:t>
              </a:r>
              <a:endParaRPr lang="ru-RU" sz="1400" b="1" dirty="0"/>
            </a:p>
          </p:txBody>
        </p:sp>
        <p:sp>
          <p:nvSpPr>
            <p:cNvPr id="12" name="Rectangle 8"/>
            <p:cNvSpPr>
              <a:spLocks noChangeArrowheads="1"/>
            </p:cNvSpPr>
            <p:nvPr/>
          </p:nvSpPr>
          <p:spPr bwMode="auto">
            <a:xfrm>
              <a:off x="428596" y="3214686"/>
              <a:ext cx="2401989" cy="56374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defPPr>
                <a:defRPr lang="ru-RU"/>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eaLnBrk="1" hangingPunct="1">
                <a:defRPr/>
              </a:pPr>
              <a:r>
                <a:rPr lang="ru-RU" sz="1400" b="1" dirty="0"/>
                <a:t>СОЦИОЛОГИЧЕСКИЕ </a:t>
              </a:r>
            </a:p>
            <a:p>
              <a:pPr algn="ctr" eaLnBrk="1" hangingPunct="1">
                <a:defRPr/>
              </a:pPr>
              <a:r>
                <a:rPr lang="ru-RU" sz="1400" b="1" dirty="0"/>
                <a:t>ОПРОСЫ</a:t>
              </a:r>
            </a:p>
          </p:txBody>
        </p:sp>
        <p:sp>
          <p:nvSpPr>
            <p:cNvPr id="13" name="Rectangle 9"/>
            <p:cNvSpPr>
              <a:spLocks noChangeArrowheads="1"/>
            </p:cNvSpPr>
            <p:nvPr/>
          </p:nvSpPr>
          <p:spPr bwMode="auto">
            <a:xfrm>
              <a:off x="5715008" y="3210751"/>
              <a:ext cx="2428892" cy="57543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defPPr>
                <a:defRPr lang="ru-RU"/>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eaLnBrk="1" hangingPunct="1">
                <a:defRPr/>
              </a:pPr>
              <a:r>
                <a:rPr lang="ru-RU" sz="1400" b="1" dirty="0"/>
                <a:t>АНАЛИЗ </a:t>
              </a:r>
              <a:endParaRPr lang="ru-RU" sz="1400" b="1" dirty="0" smtClean="0"/>
            </a:p>
            <a:p>
              <a:pPr algn="ctr" eaLnBrk="1" hangingPunct="1">
                <a:defRPr/>
              </a:pPr>
              <a:r>
                <a:rPr lang="ru-RU" sz="1400" b="1" dirty="0" smtClean="0"/>
                <a:t>МАТЕРИАЛОВ </a:t>
              </a:r>
              <a:r>
                <a:rPr lang="ru-RU" sz="1400" b="1" dirty="0"/>
                <a:t>СМИ</a:t>
              </a:r>
            </a:p>
          </p:txBody>
        </p:sp>
        <p:sp>
          <p:nvSpPr>
            <p:cNvPr id="14" name="Rectangle 10"/>
            <p:cNvSpPr>
              <a:spLocks noChangeArrowheads="1"/>
            </p:cNvSpPr>
            <p:nvPr/>
          </p:nvSpPr>
          <p:spPr bwMode="auto">
            <a:xfrm>
              <a:off x="214282" y="2143116"/>
              <a:ext cx="2401989" cy="93262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defPPr>
                <a:defRPr lang="ru-RU"/>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eaLnBrk="1" hangingPunct="1">
                <a:defRPr/>
              </a:pPr>
              <a:r>
                <a:rPr lang="ru-RU" sz="1400" b="1" dirty="0"/>
                <a:t>ВСТРЕЧИ, </a:t>
              </a:r>
              <a:endParaRPr lang="ru-RU" sz="1400" b="1" dirty="0" smtClean="0"/>
            </a:p>
            <a:p>
              <a:pPr algn="ctr" eaLnBrk="1" hangingPunct="1">
                <a:defRPr/>
              </a:pPr>
              <a:r>
                <a:rPr lang="ru-RU" sz="1400" b="1" dirty="0" smtClean="0"/>
                <a:t>ИНТЕРВЬЮ</a:t>
              </a:r>
              <a:endParaRPr lang="ru-RU" sz="1400" b="1" dirty="0"/>
            </a:p>
            <a:p>
              <a:pPr algn="ctr" eaLnBrk="1" hangingPunct="1">
                <a:defRPr/>
              </a:pPr>
              <a:r>
                <a:rPr lang="ru-RU" sz="1400" b="1" dirty="0"/>
                <a:t> СО СПЕЦИАЛИСТАМИ</a:t>
              </a:r>
            </a:p>
          </p:txBody>
        </p:sp>
        <p:sp>
          <p:nvSpPr>
            <p:cNvPr id="15" name="Rectangle 11"/>
            <p:cNvSpPr>
              <a:spLocks noChangeArrowheads="1"/>
            </p:cNvSpPr>
            <p:nvPr/>
          </p:nvSpPr>
          <p:spPr bwMode="auto">
            <a:xfrm>
              <a:off x="3071802" y="2714620"/>
              <a:ext cx="2428892" cy="107157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defPPr>
                <a:defRPr lang="ru-RU"/>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eaLnBrk="1" hangingPunct="1">
                <a:defRPr/>
              </a:pPr>
              <a:r>
                <a:rPr lang="ru-RU" sz="1400" b="1" dirty="0"/>
                <a:t>РАЗРАБОТКА </a:t>
              </a:r>
              <a:endParaRPr lang="ru-RU" sz="1400" b="1" dirty="0" smtClean="0"/>
            </a:p>
            <a:p>
              <a:pPr algn="ctr" eaLnBrk="1" hangingPunct="1">
                <a:defRPr/>
              </a:pPr>
              <a:r>
                <a:rPr lang="ru-RU" sz="1400" b="1" dirty="0" smtClean="0"/>
                <a:t>СОБСТВЕННОГО </a:t>
              </a:r>
              <a:endParaRPr lang="ru-RU" sz="1400" b="1" dirty="0"/>
            </a:p>
            <a:p>
              <a:pPr algn="ctr" eaLnBrk="1" hangingPunct="1">
                <a:defRPr/>
              </a:pPr>
              <a:r>
                <a:rPr lang="ru-RU" sz="1400" b="1" dirty="0"/>
                <a:t>ВАРИАНТА РЕШЕНИЯ </a:t>
              </a:r>
              <a:endParaRPr lang="ru-RU" sz="1400" b="1" dirty="0" smtClean="0"/>
            </a:p>
            <a:p>
              <a:pPr algn="ctr" eaLnBrk="1" hangingPunct="1">
                <a:defRPr/>
              </a:pPr>
              <a:r>
                <a:rPr lang="ru-RU" sz="1400" b="1" dirty="0" smtClean="0"/>
                <a:t>ПРОБЛЕМЫ</a:t>
              </a:r>
              <a:endParaRPr lang="ru-RU" sz="1400" b="1" dirty="0"/>
            </a:p>
          </p:txBody>
        </p:sp>
        <p:sp>
          <p:nvSpPr>
            <p:cNvPr id="16" name="Rectangle 12"/>
            <p:cNvSpPr>
              <a:spLocks noChangeArrowheads="1"/>
            </p:cNvSpPr>
            <p:nvPr/>
          </p:nvSpPr>
          <p:spPr bwMode="auto">
            <a:xfrm>
              <a:off x="2000232" y="4071942"/>
              <a:ext cx="4286280" cy="35719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defPPr>
                <a:defRPr lang="ru-RU"/>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eaLnBrk="1" hangingPunct="1">
                <a:defRPr/>
              </a:pPr>
              <a:r>
                <a:rPr lang="ru-RU" sz="1400" b="1" dirty="0"/>
                <a:t>РЕАЛИЗАЦИЯ </a:t>
              </a:r>
              <a:r>
                <a:rPr lang="ru-RU" sz="1400" b="1" dirty="0" smtClean="0"/>
                <a:t> ПЛАНА  ДЕЙСТВИЯ</a:t>
              </a:r>
              <a:endParaRPr lang="ru-RU" sz="1400" b="1" dirty="0"/>
            </a:p>
          </p:txBody>
        </p:sp>
        <p:sp>
          <p:nvSpPr>
            <p:cNvPr id="17" name="Rectangle 13"/>
            <p:cNvSpPr>
              <a:spLocks noChangeArrowheads="1"/>
            </p:cNvSpPr>
            <p:nvPr/>
          </p:nvSpPr>
          <p:spPr bwMode="auto">
            <a:xfrm>
              <a:off x="2000232" y="4714884"/>
              <a:ext cx="4286280" cy="35719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defPPr>
                <a:defRPr lang="ru-RU"/>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eaLnBrk="1" hangingPunct="1">
                <a:defRPr/>
              </a:pPr>
              <a:r>
                <a:rPr lang="ru-RU" sz="1400" b="1" dirty="0" smtClean="0"/>
                <a:t>СОСТАВЛЕНИЕ  ПОРТФОЛИО</a:t>
              </a:r>
              <a:endParaRPr lang="ru-RU" sz="1400" b="1" dirty="0"/>
            </a:p>
          </p:txBody>
        </p:sp>
        <p:sp>
          <p:nvSpPr>
            <p:cNvPr id="18" name="Rectangle 14"/>
            <p:cNvSpPr>
              <a:spLocks noChangeArrowheads="1"/>
            </p:cNvSpPr>
            <p:nvPr/>
          </p:nvSpPr>
          <p:spPr bwMode="auto">
            <a:xfrm>
              <a:off x="3071802" y="5357826"/>
              <a:ext cx="2468132" cy="3611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defPPr>
                <a:defRPr lang="ru-RU"/>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eaLnBrk="1" hangingPunct="1">
                <a:defRPr/>
              </a:pPr>
              <a:r>
                <a:rPr lang="ru-RU" sz="1400" b="1" dirty="0"/>
                <a:t>ПРЕЗЕНТАЦИЯ</a:t>
              </a:r>
            </a:p>
          </p:txBody>
        </p:sp>
        <p:sp>
          <p:nvSpPr>
            <p:cNvPr id="19" name="Rectangle 15"/>
            <p:cNvSpPr>
              <a:spLocks noChangeArrowheads="1"/>
            </p:cNvSpPr>
            <p:nvPr/>
          </p:nvSpPr>
          <p:spPr bwMode="auto">
            <a:xfrm>
              <a:off x="3071802" y="6000768"/>
              <a:ext cx="2468132" cy="35076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defPPr>
                <a:defRPr lang="ru-RU"/>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eaLnBrk="1" hangingPunct="1">
                <a:defRPr/>
              </a:pPr>
              <a:r>
                <a:rPr lang="ru-RU" sz="1400" b="1" dirty="0"/>
                <a:t>РЕФЛЕКСИЯ</a:t>
              </a:r>
            </a:p>
          </p:txBody>
        </p:sp>
        <p:sp>
          <p:nvSpPr>
            <p:cNvPr id="20" name="Rectangle 16"/>
            <p:cNvSpPr>
              <a:spLocks noChangeArrowheads="1"/>
            </p:cNvSpPr>
            <p:nvPr/>
          </p:nvSpPr>
          <p:spPr bwMode="auto">
            <a:xfrm>
              <a:off x="785786" y="5357826"/>
              <a:ext cx="1857388" cy="92869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defPPr>
                <a:defRPr lang="ru-RU"/>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eaLnBrk="1" hangingPunct="1">
                <a:defRPr/>
              </a:pPr>
              <a:r>
                <a:rPr lang="ru-RU" sz="1400" b="1" dirty="0"/>
                <a:t>ОБРАЩЕНИЯ, </a:t>
              </a:r>
            </a:p>
            <a:p>
              <a:pPr algn="ctr" eaLnBrk="1" hangingPunct="1">
                <a:defRPr/>
              </a:pPr>
              <a:r>
                <a:rPr lang="ru-RU" sz="1400" b="1" dirty="0"/>
                <a:t>СОЦИАЛЬНАЯ </a:t>
              </a:r>
              <a:endParaRPr lang="ru-RU" sz="1400" b="1" dirty="0" smtClean="0"/>
            </a:p>
            <a:p>
              <a:pPr algn="ctr" eaLnBrk="1" hangingPunct="1">
                <a:defRPr/>
              </a:pPr>
              <a:r>
                <a:rPr lang="ru-RU" sz="1400" b="1" dirty="0" smtClean="0"/>
                <a:t>ПЕРЕПИСКА</a:t>
              </a:r>
              <a:endParaRPr lang="ru-RU" sz="1400" b="1" dirty="0"/>
            </a:p>
          </p:txBody>
        </p:sp>
        <p:sp>
          <p:nvSpPr>
            <p:cNvPr id="21" name="Rectangle 17"/>
            <p:cNvSpPr>
              <a:spLocks noChangeArrowheads="1"/>
            </p:cNvSpPr>
            <p:nvPr/>
          </p:nvSpPr>
          <p:spPr bwMode="auto">
            <a:xfrm>
              <a:off x="5929322" y="5357826"/>
              <a:ext cx="1785950" cy="92869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defPPr>
                <a:defRPr lang="ru-RU"/>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eaLnBrk="1" hangingPunct="1">
                <a:defRPr/>
              </a:pPr>
              <a:r>
                <a:rPr lang="ru-RU" sz="1400" b="1" dirty="0"/>
                <a:t>СОБСТВЕННОЕ </a:t>
              </a:r>
            </a:p>
            <a:p>
              <a:pPr algn="ctr" eaLnBrk="1" hangingPunct="1">
                <a:defRPr/>
              </a:pPr>
              <a:r>
                <a:rPr lang="ru-RU" sz="1400" b="1" dirty="0"/>
                <a:t>УЧАСТИЕ</a:t>
              </a:r>
            </a:p>
          </p:txBody>
        </p:sp>
        <p:sp>
          <p:nvSpPr>
            <p:cNvPr id="22" name="Line 18"/>
            <p:cNvSpPr>
              <a:spLocks noChangeShapeType="1"/>
            </p:cNvSpPr>
            <p:nvPr/>
          </p:nvSpPr>
          <p:spPr bwMode="auto">
            <a:xfrm>
              <a:off x="4214810" y="1115663"/>
              <a:ext cx="0" cy="241635"/>
            </a:xfrm>
            <a:prstGeom prst="line">
              <a:avLst/>
            </a:prstGeom>
            <a:noFill/>
            <a:ln w="9525">
              <a:solidFill>
                <a:schemeClr val="tx1"/>
              </a:solidFill>
              <a:round/>
              <a:headEnd/>
              <a:tailEnd type="triangle" w="med" len="med"/>
            </a:ln>
          </p:spPr>
          <p:txBody>
            <a:bodyPr/>
            <a:lstStyle>
              <a:defPPr>
                <a:defRPr lang="ru-RU"/>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ru-RU"/>
            </a:p>
          </p:txBody>
        </p:sp>
        <p:sp>
          <p:nvSpPr>
            <p:cNvPr id="23" name="Line 19"/>
            <p:cNvSpPr>
              <a:spLocks noChangeShapeType="1"/>
            </p:cNvSpPr>
            <p:nvPr/>
          </p:nvSpPr>
          <p:spPr bwMode="auto">
            <a:xfrm>
              <a:off x="4214810" y="1714488"/>
              <a:ext cx="0" cy="300053"/>
            </a:xfrm>
            <a:prstGeom prst="line">
              <a:avLst/>
            </a:prstGeom>
            <a:noFill/>
            <a:ln w="9525">
              <a:solidFill>
                <a:schemeClr val="tx1"/>
              </a:solidFill>
              <a:round/>
              <a:headEnd/>
              <a:tailEnd type="triangle" w="med" len="med"/>
            </a:ln>
          </p:spPr>
          <p:txBody>
            <a:bodyPr/>
            <a:lstStyle>
              <a:defPPr>
                <a:defRPr lang="ru-RU"/>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ru-RU"/>
            </a:p>
          </p:txBody>
        </p:sp>
        <p:sp>
          <p:nvSpPr>
            <p:cNvPr id="24" name="Line 20"/>
            <p:cNvSpPr>
              <a:spLocks noChangeShapeType="1"/>
            </p:cNvSpPr>
            <p:nvPr/>
          </p:nvSpPr>
          <p:spPr bwMode="auto">
            <a:xfrm>
              <a:off x="5500694" y="2357430"/>
              <a:ext cx="357190" cy="214314"/>
            </a:xfrm>
            <a:prstGeom prst="line">
              <a:avLst/>
            </a:prstGeom>
            <a:noFill/>
            <a:ln w="9525">
              <a:solidFill>
                <a:schemeClr val="tx1"/>
              </a:solidFill>
              <a:round/>
              <a:headEnd/>
              <a:tailEnd type="triangle" w="med" len="med"/>
            </a:ln>
          </p:spPr>
          <p:txBody>
            <a:bodyPr/>
            <a:lstStyle>
              <a:defPPr>
                <a:defRPr lang="ru-RU"/>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ru-RU"/>
            </a:p>
          </p:txBody>
        </p:sp>
        <p:sp>
          <p:nvSpPr>
            <p:cNvPr id="25" name="Line 21"/>
            <p:cNvSpPr>
              <a:spLocks noChangeShapeType="1"/>
            </p:cNvSpPr>
            <p:nvPr/>
          </p:nvSpPr>
          <p:spPr bwMode="auto">
            <a:xfrm>
              <a:off x="5500694" y="2357430"/>
              <a:ext cx="214314" cy="857256"/>
            </a:xfrm>
            <a:prstGeom prst="line">
              <a:avLst/>
            </a:prstGeom>
            <a:noFill/>
            <a:ln w="9525">
              <a:solidFill>
                <a:schemeClr val="tx1"/>
              </a:solidFill>
              <a:round/>
              <a:headEnd/>
              <a:tailEnd type="triangle" w="med" len="med"/>
            </a:ln>
          </p:spPr>
          <p:txBody>
            <a:bodyPr/>
            <a:lstStyle>
              <a:defPPr>
                <a:defRPr lang="ru-RU"/>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ru-RU"/>
            </a:p>
          </p:txBody>
        </p:sp>
        <p:sp>
          <p:nvSpPr>
            <p:cNvPr id="26" name="Line 22"/>
            <p:cNvSpPr>
              <a:spLocks noChangeShapeType="1"/>
            </p:cNvSpPr>
            <p:nvPr/>
          </p:nvSpPr>
          <p:spPr bwMode="auto">
            <a:xfrm flipH="1">
              <a:off x="2571736" y="2357430"/>
              <a:ext cx="428628" cy="214314"/>
            </a:xfrm>
            <a:prstGeom prst="line">
              <a:avLst/>
            </a:prstGeom>
            <a:noFill/>
            <a:ln w="9525">
              <a:solidFill>
                <a:schemeClr val="tx1"/>
              </a:solidFill>
              <a:round/>
              <a:headEnd/>
              <a:tailEnd type="triangle" w="med" len="med"/>
            </a:ln>
          </p:spPr>
          <p:txBody>
            <a:bodyPr/>
            <a:lstStyle>
              <a:defPPr>
                <a:defRPr lang="ru-RU"/>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ru-RU"/>
            </a:p>
          </p:txBody>
        </p:sp>
        <p:sp>
          <p:nvSpPr>
            <p:cNvPr id="27" name="Line 23"/>
            <p:cNvSpPr>
              <a:spLocks noChangeShapeType="1"/>
            </p:cNvSpPr>
            <p:nvPr/>
          </p:nvSpPr>
          <p:spPr bwMode="auto">
            <a:xfrm flipH="1">
              <a:off x="2857488" y="2357428"/>
              <a:ext cx="142876" cy="1000133"/>
            </a:xfrm>
            <a:prstGeom prst="line">
              <a:avLst/>
            </a:prstGeom>
            <a:noFill/>
            <a:ln w="9525">
              <a:solidFill>
                <a:schemeClr val="tx1"/>
              </a:solidFill>
              <a:round/>
              <a:headEnd/>
              <a:tailEnd type="triangle" w="med" len="med"/>
            </a:ln>
          </p:spPr>
          <p:txBody>
            <a:bodyPr/>
            <a:lstStyle>
              <a:defPPr>
                <a:defRPr lang="ru-RU"/>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ru-RU"/>
            </a:p>
          </p:txBody>
        </p:sp>
        <p:sp>
          <p:nvSpPr>
            <p:cNvPr id="29" name="Line 25"/>
            <p:cNvSpPr>
              <a:spLocks noChangeShapeType="1"/>
            </p:cNvSpPr>
            <p:nvPr/>
          </p:nvSpPr>
          <p:spPr bwMode="auto">
            <a:xfrm flipH="1">
              <a:off x="1357289" y="4214818"/>
              <a:ext cx="642001" cy="1143008"/>
            </a:xfrm>
            <a:prstGeom prst="line">
              <a:avLst/>
            </a:prstGeom>
            <a:noFill/>
            <a:ln w="9525">
              <a:solidFill>
                <a:schemeClr val="tx1"/>
              </a:solidFill>
              <a:round/>
              <a:headEnd/>
              <a:tailEnd type="triangle" w="med" len="med"/>
            </a:ln>
          </p:spPr>
          <p:txBody>
            <a:bodyPr/>
            <a:lstStyle>
              <a:defPPr>
                <a:defRPr lang="ru-RU"/>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ru-RU"/>
            </a:p>
          </p:txBody>
        </p:sp>
        <p:sp>
          <p:nvSpPr>
            <p:cNvPr id="31" name="Line 27"/>
            <p:cNvSpPr>
              <a:spLocks noChangeShapeType="1"/>
            </p:cNvSpPr>
            <p:nvPr/>
          </p:nvSpPr>
          <p:spPr bwMode="auto">
            <a:xfrm>
              <a:off x="4286248" y="3786190"/>
              <a:ext cx="0" cy="300053"/>
            </a:xfrm>
            <a:prstGeom prst="line">
              <a:avLst/>
            </a:prstGeom>
            <a:noFill/>
            <a:ln w="9525">
              <a:solidFill>
                <a:schemeClr val="tx1"/>
              </a:solidFill>
              <a:round/>
              <a:headEnd/>
              <a:tailEnd type="triangle" w="med" len="med"/>
            </a:ln>
          </p:spPr>
          <p:txBody>
            <a:bodyPr/>
            <a:lstStyle>
              <a:defPPr>
                <a:defRPr lang="ru-RU"/>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ru-RU"/>
            </a:p>
          </p:txBody>
        </p:sp>
        <p:sp>
          <p:nvSpPr>
            <p:cNvPr id="32" name="Line 28"/>
            <p:cNvSpPr>
              <a:spLocks noChangeShapeType="1"/>
            </p:cNvSpPr>
            <p:nvPr/>
          </p:nvSpPr>
          <p:spPr bwMode="auto">
            <a:xfrm>
              <a:off x="4214810" y="2428868"/>
              <a:ext cx="0" cy="300053"/>
            </a:xfrm>
            <a:prstGeom prst="line">
              <a:avLst/>
            </a:prstGeom>
            <a:noFill/>
            <a:ln w="9525">
              <a:solidFill>
                <a:schemeClr val="tx1"/>
              </a:solidFill>
              <a:round/>
              <a:headEnd/>
              <a:tailEnd type="triangle" w="med" len="med"/>
            </a:ln>
          </p:spPr>
          <p:txBody>
            <a:bodyPr/>
            <a:lstStyle>
              <a:defPPr>
                <a:defRPr lang="ru-RU"/>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ru-RU"/>
            </a:p>
          </p:txBody>
        </p:sp>
        <p:sp>
          <p:nvSpPr>
            <p:cNvPr id="34" name="Line 30"/>
            <p:cNvSpPr>
              <a:spLocks noChangeShapeType="1"/>
            </p:cNvSpPr>
            <p:nvPr/>
          </p:nvSpPr>
          <p:spPr bwMode="auto">
            <a:xfrm>
              <a:off x="6286513" y="4214818"/>
              <a:ext cx="857256" cy="1143008"/>
            </a:xfrm>
            <a:prstGeom prst="line">
              <a:avLst/>
            </a:prstGeom>
            <a:noFill/>
            <a:ln w="9525">
              <a:solidFill>
                <a:schemeClr val="tx1"/>
              </a:solidFill>
              <a:round/>
              <a:headEnd/>
              <a:tailEnd type="triangle" w="med" len="med"/>
            </a:ln>
          </p:spPr>
          <p:txBody>
            <a:bodyPr/>
            <a:lstStyle>
              <a:defPPr>
                <a:defRPr lang="ru-RU"/>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ru-RU"/>
            </a:p>
          </p:txBody>
        </p:sp>
        <p:sp>
          <p:nvSpPr>
            <p:cNvPr id="37" name="Rectangle 4"/>
            <p:cNvSpPr>
              <a:spLocks noChangeArrowheads="1"/>
            </p:cNvSpPr>
            <p:nvPr/>
          </p:nvSpPr>
          <p:spPr bwMode="auto">
            <a:xfrm>
              <a:off x="2428860" y="571480"/>
              <a:ext cx="3571900" cy="56507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defPPr>
                <a:defRPr lang="ru-RU"/>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eaLnBrk="1" hangingPunct="1">
                <a:defRPr/>
              </a:pPr>
              <a:r>
                <a:rPr lang="ru-RU" sz="1400" b="1" dirty="0"/>
                <a:t>ПОДГОТОВКА УЧАЩИХСЯ </a:t>
              </a:r>
            </a:p>
            <a:p>
              <a:pPr algn="ctr" eaLnBrk="1" hangingPunct="1">
                <a:defRPr/>
              </a:pPr>
              <a:r>
                <a:rPr lang="ru-RU" sz="1400" b="1" dirty="0"/>
                <a:t>К РАБОТЕ НАД ПРОЕКТОМ</a:t>
              </a:r>
            </a:p>
          </p:txBody>
        </p:sp>
        <p:sp>
          <p:nvSpPr>
            <p:cNvPr id="38" name="Rectangle 5"/>
            <p:cNvSpPr>
              <a:spLocks noChangeArrowheads="1"/>
            </p:cNvSpPr>
            <p:nvPr/>
          </p:nvSpPr>
          <p:spPr bwMode="auto">
            <a:xfrm>
              <a:off x="3000364" y="1357298"/>
              <a:ext cx="2518839" cy="3611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defPPr>
                <a:defRPr lang="ru-RU"/>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eaLnBrk="1" hangingPunct="1">
                <a:defRPr/>
              </a:pPr>
              <a:r>
                <a:rPr lang="ru-RU" sz="1400" b="1" dirty="0"/>
                <a:t>ВЫБОР </a:t>
              </a:r>
              <a:r>
                <a:rPr lang="ru-RU" sz="1400" b="1" dirty="0" smtClean="0"/>
                <a:t> ПРОБЛЕМЫ</a:t>
              </a:r>
              <a:endParaRPr lang="ru-RU" sz="1400" b="1" dirty="0"/>
            </a:p>
          </p:txBody>
        </p:sp>
        <p:sp>
          <p:nvSpPr>
            <p:cNvPr id="39" name="Line 27"/>
            <p:cNvSpPr>
              <a:spLocks noChangeShapeType="1"/>
            </p:cNvSpPr>
            <p:nvPr/>
          </p:nvSpPr>
          <p:spPr bwMode="auto">
            <a:xfrm>
              <a:off x="4286248" y="4429132"/>
              <a:ext cx="0" cy="300053"/>
            </a:xfrm>
            <a:prstGeom prst="line">
              <a:avLst/>
            </a:prstGeom>
            <a:noFill/>
            <a:ln w="9525">
              <a:solidFill>
                <a:schemeClr val="tx1"/>
              </a:solidFill>
              <a:round/>
              <a:headEnd/>
              <a:tailEnd type="triangle" w="med" len="med"/>
            </a:ln>
          </p:spPr>
          <p:txBody>
            <a:bodyPr/>
            <a:lstStyle>
              <a:defPPr>
                <a:defRPr lang="ru-RU"/>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ru-RU"/>
            </a:p>
          </p:txBody>
        </p:sp>
        <p:sp>
          <p:nvSpPr>
            <p:cNvPr id="40" name="Line 27"/>
            <p:cNvSpPr>
              <a:spLocks noChangeShapeType="1"/>
            </p:cNvSpPr>
            <p:nvPr/>
          </p:nvSpPr>
          <p:spPr bwMode="auto">
            <a:xfrm>
              <a:off x="4286248" y="5072074"/>
              <a:ext cx="0" cy="300053"/>
            </a:xfrm>
            <a:prstGeom prst="line">
              <a:avLst/>
            </a:prstGeom>
            <a:noFill/>
            <a:ln w="9525">
              <a:solidFill>
                <a:schemeClr val="tx1"/>
              </a:solidFill>
              <a:round/>
              <a:headEnd/>
              <a:tailEnd type="triangle" w="med" len="med"/>
            </a:ln>
          </p:spPr>
          <p:txBody>
            <a:bodyPr/>
            <a:lstStyle>
              <a:defPPr>
                <a:defRPr lang="ru-RU"/>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ru-RU"/>
            </a:p>
          </p:txBody>
        </p:sp>
        <p:sp>
          <p:nvSpPr>
            <p:cNvPr id="41" name="Line 27"/>
            <p:cNvSpPr>
              <a:spLocks noChangeShapeType="1"/>
            </p:cNvSpPr>
            <p:nvPr/>
          </p:nvSpPr>
          <p:spPr bwMode="auto">
            <a:xfrm>
              <a:off x="4286248" y="5715016"/>
              <a:ext cx="0" cy="300053"/>
            </a:xfrm>
            <a:prstGeom prst="line">
              <a:avLst/>
            </a:prstGeom>
            <a:noFill/>
            <a:ln w="9525">
              <a:solidFill>
                <a:schemeClr val="tx1"/>
              </a:solidFill>
              <a:round/>
              <a:headEnd/>
              <a:tailEnd type="triangle" w="med" len="med"/>
            </a:ln>
          </p:spPr>
          <p:txBody>
            <a:bodyPr/>
            <a:lstStyle>
              <a:defPPr>
                <a:defRPr lang="ru-RU"/>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a:lstStyle>
            <a:p>
              <a:endParaRPr lang="ru-RU"/>
            </a:p>
          </p:txBody>
        </p:sp>
      </p:grpSp>
      <p:sp>
        <p:nvSpPr>
          <p:cNvPr id="43" name="TextBox 42"/>
          <p:cNvSpPr txBox="1"/>
          <p:nvPr/>
        </p:nvSpPr>
        <p:spPr>
          <a:xfrm>
            <a:off x="642910" y="500042"/>
            <a:ext cx="2143140" cy="1569660"/>
          </a:xfrm>
          <a:prstGeom prst="rect">
            <a:avLst/>
          </a:prstGeom>
          <a:noFill/>
        </p:spPr>
        <p:txBody>
          <a:bodyPr wrap="square" rtlCol="0">
            <a:spAutoFit/>
          </a:bodyPr>
          <a:lstStyle/>
          <a:p>
            <a:pPr algn="ctr"/>
            <a:r>
              <a:rPr lang="ru-RU" sz="2400" b="1" dirty="0" smtClean="0">
                <a:solidFill>
                  <a:srgbClr val="C00000"/>
                </a:solidFill>
              </a:rPr>
              <a:t>ЭТАПЫ  </a:t>
            </a:r>
          </a:p>
          <a:p>
            <a:pPr algn="ctr"/>
            <a:r>
              <a:rPr lang="ru-RU" sz="2400" b="1" dirty="0" smtClean="0">
                <a:solidFill>
                  <a:srgbClr val="C00000"/>
                </a:solidFill>
              </a:rPr>
              <a:t>РАБОТЫ </a:t>
            </a:r>
          </a:p>
          <a:p>
            <a:pPr algn="ctr"/>
            <a:r>
              <a:rPr lang="ru-RU" sz="2400" b="1" dirty="0" smtClean="0">
                <a:solidFill>
                  <a:srgbClr val="C00000"/>
                </a:solidFill>
              </a:rPr>
              <a:t>НАД </a:t>
            </a:r>
          </a:p>
          <a:p>
            <a:pPr algn="ctr"/>
            <a:r>
              <a:rPr lang="ru-RU" sz="2400" b="1" dirty="0" smtClean="0">
                <a:solidFill>
                  <a:srgbClr val="C00000"/>
                </a:solidFill>
              </a:rPr>
              <a:t>ПРОЕКТОМ</a:t>
            </a:r>
            <a:endParaRPr lang="ru-RU" sz="2400" dirty="0">
              <a:solidFill>
                <a:srgbClr val="C00000"/>
              </a:solidFill>
            </a:endParaRPr>
          </a:p>
        </p:txBody>
      </p:sp>
      <p:sp>
        <p:nvSpPr>
          <p:cNvPr id="44" name="TextBox 43"/>
          <p:cNvSpPr txBox="1"/>
          <p:nvPr/>
        </p:nvSpPr>
        <p:spPr>
          <a:xfrm>
            <a:off x="6286512" y="500042"/>
            <a:ext cx="2143140" cy="1569660"/>
          </a:xfrm>
          <a:prstGeom prst="rect">
            <a:avLst/>
          </a:prstGeom>
          <a:noFill/>
        </p:spPr>
        <p:txBody>
          <a:bodyPr wrap="square" rtlCol="0">
            <a:spAutoFit/>
          </a:bodyPr>
          <a:lstStyle/>
          <a:p>
            <a:pPr algn="ctr"/>
            <a:r>
              <a:rPr lang="ru-RU" sz="2400" b="1" dirty="0" smtClean="0">
                <a:solidFill>
                  <a:srgbClr val="C00000"/>
                </a:solidFill>
              </a:rPr>
              <a:t>ЭТАПЫ  </a:t>
            </a:r>
          </a:p>
          <a:p>
            <a:pPr algn="ctr"/>
            <a:r>
              <a:rPr lang="ru-RU" sz="2400" b="1" dirty="0" smtClean="0">
                <a:solidFill>
                  <a:srgbClr val="C00000"/>
                </a:solidFill>
              </a:rPr>
              <a:t>РАБОТЫ </a:t>
            </a:r>
          </a:p>
          <a:p>
            <a:pPr algn="ctr"/>
            <a:r>
              <a:rPr lang="ru-RU" sz="2400" b="1" dirty="0" smtClean="0">
                <a:solidFill>
                  <a:srgbClr val="C00000"/>
                </a:solidFill>
              </a:rPr>
              <a:t>НАД </a:t>
            </a:r>
          </a:p>
          <a:p>
            <a:pPr algn="ctr"/>
            <a:r>
              <a:rPr lang="ru-RU" sz="2400" b="1" dirty="0" smtClean="0">
                <a:solidFill>
                  <a:srgbClr val="C00000"/>
                </a:solidFill>
              </a:rPr>
              <a:t>ПРОЕКТОМ</a:t>
            </a:r>
            <a:endParaRPr lang="ru-RU" sz="2400" dirty="0">
              <a:solidFill>
                <a:srgbClr val="C00000"/>
              </a:solidFill>
            </a:endParaRPr>
          </a:p>
        </p:txBody>
      </p:sp>
    </p:spTree>
  </p:cSld>
  <p:clrMapOvr>
    <a:masterClrMapping/>
  </p:clrMapOvr>
  <p:transition spd="med">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8715404" y="0"/>
            <a:ext cx="428596"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32</a:t>
            </a:r>
            <a:endParaRPr lang="ru-RU" b="1" dirty="0">
              <a:solidFill>
                <a:schemeClr val="tx1"/>
              </a:solidFill>
            </a:endParaRPr>
          </a:p>
        </p:txBody>
      </p:sp>
      <p:sp>
        <p:nvSpPr>
          <p:cNvPr id="4" name="TextBox 3"/>
          <p:cNvSpPr txBox="1"/>
          <p:nvPr/>
        </p:nvSpPr>
        <p:spPr>
          <a:xfrm>
            <a:off x="1071538" y="785794"/>
            <a:ext cx="7500990" cy="5078313"/>
          </a:xfrm>
          <a:prstGeom prst="rect">
            <a:avLst/>
          </a:prstGeom>
          <a:noFill/>
        </p:spPr>
        <p:txBody>
          <a:bodyPr wrap="square" rtlCol="0">
            <a:spAutoFit/>
          </a:bodyPr>
          <a:lstStyle/>
          <a:p>
            <a:pPr algn="ctr"/>
            <a:r>
              <a:rPr lang="ru-RU" sz="2400" b="1" dirty="0" smtClean="0">
                <a:solidFill>
                  <a:srgbClr val="C00000"/>
                </a:solidFill>
              </a:rPr>
              <a:t>КРИТЕРИИ  ОЦЕНИВАНИЯ  ПРОЕКТОВ</a:t>
            </a:r>
          </a:p>
          <a:p>
            <a:endParaRPr lang="ru-RU" sz="2000" dirty="0" smtClean="0"/>
          </a:p>
          <a:p>
            <a:r>
              <a:rPr lang="ru-RU" sz="2000" dirty="0" smtClean="0"/>
              <a:t>Каждый критерий может быть оценен максимум 3-мя баллами:</a:t>
            </a:r>
          </a:p>
          <a:p>
            <a:pPr lvl="0"/>
            <a:endParaRPr lang="ru-RU" sz="2000" dirty="0" smtClean="0"/>
          </a:p>
          <a:p>
            <a:pPr lvl="0" indent="355600" algn="just">
              <a:buFont typeface="Times New Roman" pitchFamily="18" charset="0"/>
              <a:buChar char="–"/>
            </a:pPr>
            <a:r>
              <a:rPr lang="ru-RU" sz="2000" dirty="0" smtClean="0"/>
              <a:t>Критерий «Постановка цели, планирование путей ее достижения»; </a:t>
            </a:r>
          </a:p>
          <a:p>
            <a:pPr lvl="0" indent="355600" algn="just">
              <a:buFont typeface="Times New Roman" pitchFamily="18" charset="0"/>
              <a:buChar char="–"/>
            </a:pPr>
            <a:r>
              <a:rPr lang="ru-RU" sz="2000" dirty="0" smtClean="0"/>
              <a:t>Критерий «Глубина раскрытия темы проекта»; </a:t>
            </a:r>
          </a:p>
          <a:p>
            <a:pPr lvl="0" indent="355600" algn="just">
              <a:buFont typeface="Times New Roman" pitchFamily="18" charset="0"/>
              <a:buChar char="–"/>
            </a:pPr>
            <a:r>
              <a:rPr lang="ru-RU" sz="2000" dirty="0" smtClean="0"/>
              <a:t>Критерий «Разнообразие источников информации, целесообразность их использования»; </a:t>
            </a:r>
          </a:p>
          <a:p>
            <a:pPr lvl="0" indent="355600" algn="just">
              <a:buFont typeface="Times New Roman" pitchFamily="18" charset="0"/>
              <a:buChar char="–"/>
            </a:pPr>
            <a:r>
              <a:rPr lang="ru-RU" sz="2000" dirty="0" smtClean="0"/>
              <a:t>Критерий «Личная заинтересованность автора, творческий подход к работе»; </a:t>
            </a:r>
          </a:p>
          <a:p>
            <a:pPr lvl="0" indent="355600" algn="just">
              <a:buFont typeface="Times New Roman" pitchFamily="18" charset="0"/>
              <a:buChar char="–"/>
            </a:pPr>
            <a:r>
              <a:rPr lang="ru-RU" sz="2000" dirty="0" smtClean="0"/>
              <a:t>Критерий «Соответствие требованиям оформления письменной части»; </a:t>
            </a:r>
          </a:p>
          <a:p>
            <a:pPr lvl="0" indent="355600" algn="just">
              <a:buFont typeface="Times New Roman" pitchFamily="18" charset="0"/>
              <a:buChar char="–"/>
            </a:pPr>
            <a:r>
              <a:rPr lang="ru-RU" sz="2000" dirty="0" smtClean="0"/>
              <a:t>Критерий «Качество проведения презентации»;</a:t>
            </a:r>
          </a:p>
          <a:p>
            <a:pPr lvl="0" indent="355600" algn="just">
              <a:buFont typeface="Times New Roman" pitchFamily="18" charset="0"/>
              <a:buChar char="–"/>
            </a:pPr>
            <a:r>
              <a:rPr lang="ru-RU" sz="2000" dirty="0" smtClean="0"/>
              <a:t>Критерий «Качество проектного продукта». </a:t>
            </a:r>
          </a:p>
          <a:p>
            <a:pPr lvl="0" indent="355600">
              <a:buFont typeface="Times New Roman" pitchFamily="18" charset="0"/>
              <a:buChar char="–"/>
            </a:pPr>
            <a:endParaRPr lang="ru-RU" sz="2000" dirty="0" smtClean="0"/>
          </a:p>
        </p:txBody>
      </p:sp>
    </p:spTree>
  </p:cSld>
  <p:clrMapOvr>
    <a:masterClrMapping/>
  </p:clrMapOvr>
  <p:transition spd="med">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857232"/>
            <a:ext cx="6143652" cy="4216539"/>
          </a:xfrm>
          <a:prstGeom prst="rect">
            <a:avLst/>
          </a:prstGeom>
        </p:spPr>
        <p:txBody>
          <a:bodyPr wrap="square">
            <a:spAutoFit/>
          </a:bodyPr>
          <a:lstStyle/>
          <a:p>
            <a:pPr algn="ctr"/>
            <a:endParaRPr lang="ru-RU" sz="4000" b="1" i="1" dirty="0" smtClean="0"/>
          </a:p>
          <a:p>
            <a:pPr algn="ctr"/>
            <a:r>
              <a:rPr lang="ru-RU" sz="4000" b="1" i="1" dirty="0" smtClean="0"/>
              <a:t>«Скажи – и я забуду. Покажи – и я запомню. Вовлеки – и я научусь».</a:t>
            </a:r>
          </a:p>
          <a:p>
            <a:endParaRPr lang="ru-RU" dirty="0" smtClean="0"/>
          </a:p>
          <a:p>
            <a:endParaRPr lang="ru-RU" dirty="0" smtClean="0"/>
          </a:p>
          <a:p>
            <a:endParaRPr lang="ru-RU" dirty="0" smtClean="0"/>
          </a:p>
          <a:p>
            <a:endParaRPr lang="ru-RU" dirty="0" smtClean="0"/>
          </a:p>
          <a:p>
            <a:pPr algn="r"/>
            <a:endParaRPr lang="ru-RU" dirty="0" smtClean="0"/>
          </a:p>
          <a:p>
            <a:pPr algn="r"/>
            <a:r>
              <a:rPr lang="ru-RU" dirty="0" smtClean="0"/>
              <a:t> (китайская пословица)</a:t>
            </a:r>
            <a:endParaRPr lang="ru-RU" dirty="0"/>
          </a:p>
        </p:txBody>
      </p:sp>
    </p:spTree>
  </p:cSld>
  <p:clrMapOvr>
    <a:masterClrMapping/>
  </p:clrMapOvr>
  <p:transition spd="med">
    <p:wheel spokes="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l="58594" t="23437" r="15625" b="13750"/>
          <a:stretch>
            <a:fillRect/>
          </a:stretch>
        </p:blipFill>
        <p:spPr bwMode="auto">
          <a:xfrm flipH="1">
            <a:off x="-1" y="0"/>
            <a:ext cx="4503761" cy="6858000"/>
          </a:xfrm>
          <a:prstGeom prst="rect">
            <a:avLst/>
          </a:prstGeom>
          <a:noFill/>
          <a:ln w="9525">
            <a:noFill/>
            <a:miter lim="800000"/>
            <a:headEnd/>
            <a:tailEnd/>
          </a:ln>
          <a:effectLst/>
        </p:spPr>
      </p:pic>
      <p:sp>
        <p:nvSpPr>
          <p:cNvPr id="6" name="Прямоугольник 5"/>
          <p:cNvSpPr/>
          <p:nvPr/>
        </p:nvSpPr>
        <p:spPr>
          <a:xfrm>
            <a:off x="8715404" y="0"/>
            <a:ext cx="428596"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37</a:t>
            </a:r>
            <a:endParaRPr lang="ru-RU" b="1" dirty="0">
              <a:solidFill>
                <a:schemeClr val="tx1"/>
              </a:solidFill>
            </a:endParaRPr>
          </a:p>
        </p:txBody>
      </p:sp>
      <p:sp>
        <p:nvSpPr>
          <p:cNvPr id="7" name="Rectangle 2"/>
          <p:cNvSpPr>
            <a:spLocks noGrp="1" noChangeArrowheads="1"/>
          </p:cNvSpPr>
          <p:nvPr>
            <p:ph type="title"/>
          </p:nvPr>
        </p:nvSpPr>
        <p:spPr>
          <a:xfrm>
            <a:off x="395288" y="346063"/>
            <a:ext cx="8748712" cy="1368425"/>
          </a:xfrm>
        </p:spPr>
        <p:txBody>
          <a:bodyPr>
            <a:normAutofit/>
          </a:bodyPr>
          <a:lstStyle/>
          <a:p>
            <a:pPr eaLnBrk="1" fontAlgn="auto" hangingPunct="1">
              <a:spcAft>
                <a:spcPts val="0"/>
              </a:spcAft>
              <a:defRPr/>
            </a:pPr>
            <a:r>
              <a:rPr lang="ru-RU" sz="2400" b="0" dirty="0" smtClean="0">
                <a:solidFill>
                  <a:srgbClr val="C00000"/>
                </a:solidFill>
                <a:latin typeface="+mn-lt"/>
              </a:rPr>
              <a:t> </a:t>
            </a:r>
            <a:r>
              <a:rPr lang="ru-RU" sz="2800" b="1" dirty="0" smtClean="0">
                <a:solidFill>
                  <a:srgbClr val="C00000"/>
                </a:solidFill>
                <a:latin typeface="+mn-lt"/>
                <a:cs typeface="Times New Roman" pitchFamily="18" charset="0"/>
              </a:rPr>
              <a:t>ВОПРОСЫ – ПОМОЩНИКИ   ДЛЯ ПОДГОТОВКИ К ЗАЩИТЕ ПРОЕКТА:</a:t>
            </a:r>
          </a:p>
        </p:txBody>
      </p:sp>
      <p:sp>
        <p:nvSpPr>
          <p:cNvPr id="8" name="Rectangle 3"/>
          <p:cNvSpPr txBox="1">
            <a:spLocks noChangeArrowheads="1"/>
          </p:cNvSpPr>
          <p:nvPr/>
        </p:nvSpPr>
        <p:spPr>
          <a:xfrm>
            <a:off x="714348" y="1643050"/>
            <a:ext cx="7921625" cy="4500594"/>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SzTx/>
              <a:buFont typeface="Times New Roman" pitchFamily="18" charset="0"/>
              <a:buChar char="–"/>
              <a:tabLst/>
              <a:defRPr/>
            </a:pPr>
            <a:r>
              <a:rPr kumimoji="0" lang="ru-RU" sz="2400" b="1" i="0" u="none" strike="noStrike" kern="1200" cap="none" spc="0" normalizeH="0" baseline="0" noProof="0" dirty="0" smtClean="0">
                <a:ln>
                  <a:noFill/>
                </a:ln>
                <a:effectLst/>
                <a:uLnTx/>
                <a:uFillTx/>
                <a:latin typeface="Times New Roman" pitchFamily="18" charset="0"/>
                <a:ea typeface="+mn-ea"/>
                <a:cs typeface="Times New Roman" pitchFamily="18" charset="0"/>
              </a:rPr>
              <a:t>Как называется ваш проект?</a:t>
            </a:r>
          </a:p>
          <a:p>
            <a:pPr marL="342900" marR="0" lvl="0" indent="-342900" algn="l" defTabSz="914400" rtl="0" eaLnBrk="1" fontAlgn="auto" latinLnBrk="0" hangingPunct="1">
              <a:lnSpc>
                <a:spcPct val="80000"/>
              </a:lnSpc>
              <a:spcBef>
                <a:spcPct val="20000"/>
              </a:spcBef>
              <a:spcAft>
                <a:spcPts val="0"/>
              </a:spcAft>
              <a:buSzTx/>
              <a:buFont typeface="Times New Roman" pitchFamily="18" charset="0"/>
              <a:buChar char="–"/>
              <a:tabLst/>
              <a:defRPr/>
            </a:pPr>
            <a:r>
              <a:rPr kumimoji="0" lang="ru-RU" sz="2400" b="1" i="0" u="none" strike="noStrike" kern="1200" cap="none" spc="0" normalizeH="0" baseline="0" noProof="0" dirty="0" smtClean="0">
                <a:ln>
                  <a:noFill/>
                </a:ln>
                <a:effectLst/>
                <a:uLnTx/>
                <a:uFillTx/>
                <a:latin typeface="Times New Roman" pitchFamily="18" charset="0"/>
                <a:ea typeface="+mn-ea"/>
                <a:cs typeface="Times New Roman" pitchFamily="18" charset="0"/>
              </a:rPr>
              <a:t>Назови  главный вопрос (проблему) вашего проекта.</a:t>
            </a:r>
          </a:p>
          <a:p>
            <a:pPr marL="342900" marR="0" lvl="0" indent="-342900" algn="l" defTabSz="914400" rtl="0" eaLnBrk="1" fontAlgn="auto" latinLnBrk="0" hangingPunct="1">
              <a:lnSpc>
                <a:spcPct val="80000"/>
              </a:lnSpc>
              <a:spcBef>
                <a:spcPct val="20000"/>
              </a:spcBef>
              <a:spcAft>
                <a:spcPts val="0"/>
              </a:spcAft>
              <a:buSzTx/>
              <a:buFont typeface="Times New Roman" pitchFamily="18" charset="0"/>
              <a:buChar char="–"/>
              <a:tabLst/>
              <a:defRPr/>
            </a:pPr>
            <a:r>
              <a:rPr kumimoji="0" lang="ru-RU" sz="2400" b="1" i="0" u="none" strike="noStrike" kern="1200" cap="none" spc="0" normalizeH="0" baseline="0" noProof="0" dirty="0" smtClean="0">
                <a:ln>
                  <a:noFill/>
                </a:ln>
                <a:effectLst/>
                <a:uLnTx/>
                <a:uFillTx/>
                <a:latin typeface="Times New Roman" pitchFamily="18" charset="0"/>
                <a:ea typeface="+mn-ea"/>
                <a:cs typeface="Times New Roman" pitchFamily="18" charset="0"/>
              </a:rPr>
              <a:t>Почему важно ответить на этот вопрос?</a:t>
            </a:r>
          </a:p>
          <a:p>
            <a:pPr marL="342900" marR="0" lvl="0" indent="-342900" algn="l" defTabSz="914400" rtl="0" eaLnBrk="1" fontAlgn="auto" latinLnBrk="0" hangingPunct="1">
              <a:lnSpc>
                <a:spcPct val="80000"/>
              </a:lnSpc>
              <a:spcBef>
                <a:spcPct val="20000"/>
              </a:spcBef>
              <a:spcAft>
                <a:spcPts val="0"/>
              </a:spcAft>
              <a:buSzTx/>
              <a:buFont typeface="Times New Roman" pitchFamily="18" charset="0"/>
              <a:buChar char="–"/>
              <a:tabLst/>
              <a:defRPr/>
            </a:pPr>
            <a:r>
              <a:rPr kumimoji="0" lang="ru-RU" sz="2400" b="1" i="0" u="none" strike="noStrike" kern="1200" cap="none" spc="0" normalizeH="0" baseline="0" noProof="0" dirty="0" smtClean="0">
                <a:ln>
                  <a:noFill/>
                </a:ln>
                <a:effectLst/>
                <a:uLnTx/>
                <a:uFillTx/>
                <a:latin typeface="Times New Roman" pitchFamily="18" charset="0"/>
                <a:ea typeface="+mn-ea"/>
                <a:cs typeface="Times New Roman" pitchFamily="18" charset="0"/>
              </a:rPr>
              <a:t>Расскажите, что у вас получилось ?</a:t>
            </a:r>
          </a:p>
          <a:p>
            <a:pPr marL="342900" marR="0" lvl="0" indent="-342900" algn="l" defTabSz="914400" rtl="0" eaLnBrk="1" fontAlgn="auto" latinLnBrk="0" hangingPunct="1">
              <a:lnSpc>
                <a:spcPct val="80000"/>
              </a:lnSpc>
              <a:spcBef>
                <a:spcPct val="20000"/>
              </a:spcBef>
              <a:spcAft>
                <a:spcPts val="0"/>
              </a:spcAft>
              <a:buSzTx/>
              <a:buFont typeface="Times New Roman" pitchFamily="18" charset="0"/>
              <a:buChar char="–"/>
              <a:tabLst/>
              <a:defRPr/>
            </a:pPr>
            <a:r>
              <a:rPr kumimoji="0" lang="ru-RU" sz="2400" b="1" i="0" u="none" strike="noStrike" kern="1200" cap="none" spc="0" normalizeH="0" baseline="0" noProof="0" dirty="0" smtClean="0">
                <a:ln>
                  <a:noFill/>
                </a:ln>
                <a:effectLst/>
                <a:uLnTx/>
                <a:uFillTx/>
                <a:latin typeface="Times New Roman" pitchFamily="18" charset="0"/>
                <a:ea typeface="+mn-ea"/>
                <a:cs typeface="Times New Roman" pitchFamily="18" charset="0"/>
              </a:rPr>
              <a:t>Что вам удалось выполнить сразу и почему?</a:t>
            </a:r>
          </a:p>
          <a:p>
            <a:pPr marL="342900" marR="0" lvl="0" indent="-342900" algn="l" defTabSz="914400" rtl="0" eaLnBrk="1" fontAlgn="auto" latinLnBrk="0" hangingPunct="1">
              <a:lnSpc>
                <a:spcPct val="80000"/>
              </a:lnSpc>
              <a:spcBef>
                <a:spcPct val="20000"/>
              </a:spcBef>
              <a:spcAft>
                <a:spcPts val="0"/>
              </a:spcAft>
              <a:buSzTx/>
              <a:buFont typeface="Times New Roman" pitchFamily="18" charset="0"/>
              <a:buChar char="–"/>
              <a:tabLst/>
              <a:defRPr/>
            </a:pPr>
            <a:r>
              <a:rPr kumimoji="0" lang="ru-RU" sz="2400" b="1" i="0" u="none" strike="noStrike" kern="1200" cap="none" spc="0" normalizeH="0" baseline="0" noProof="0" dirty="0" smtClean="0">
                <a:ln>
                  <a:noFill/>
                </a:ln>
                <a:effectLst/>
                <a:uLnTx/>
                <a:uFillTx/>
                <a:latin typeface="Times New Roman" pitchFamily="18" charset="0"/>
                <a:ea typeface="+mn-ea"/>
                <a:cs typeface="Times New Roman" pitchFamily="18" charset="0"/>
              </a:rPr>
              <a:t>Что вызвало у вас наибольшее затруднение? </a:t>
            </a:r>
          </a:p>
          <a:p>
            <a:pPr marL="342900" marR="0" lvl="0" indent="-342900" algn="l" defTabSz="914400" rtl="0" eaLnBrk="1" fontAlgn="auto" latinLnBrk="0" hangingPunct="1">
              <a:lnSpc>
                <a:spcPct val="80000"/>
              </a:lnSpc>
              <a:spcBef>
                <a:spcPct val="20000"/>
              </a:spcBef>
              <a:spcAft>
                <a:spcPts val="0"/>
              </a:spcAft>
              <a:buSzTx/>
              <a:buFont typeface="Times New Roman" pitchFamily="18" charset="0"/>
              <a:buChar char="–"/>
              <a:tabLst/>
              <a:defRPr/>
            </a:pPr>
            <a:r>
              <a:rPr kumimoji="0" lang="ru-RU" sz="2400" b="1" i="0" u="none" strike="noStrike" kern="1200" cap="none" spc="0" normalizeH="0" baseline="0" noProof="0" dirty="0" smtClean="0">
                <a:ln>
                  <a:noFill/>
                </a:ln>
                <a:effectLst/>
                <a:uLnTx/>
                <a:uFillTx/>
                <a:latin typeface="Times New Roman" pitchFamily="18" charset="0"/>
                <a:ea typeface="+mn-ea"/>
                <a:cs typeface="Times New Roman" pitchFamily="18" charset="0"/>
              </a:rPr>
              <a:t>Оцени качество выполнения и оформления проекта.</a:t>
            </a:r>
          </a:p>
          <a:p>
            <a:pPr marL="342900" marR="0" lvl="0" indent="-342900" algn="l" defTabSz="914400" rtl="0" eaLnBrk="1" fontAlgn="auto" latinLnBrk="0" hangingPunct="1">
              <a:lnSpc>
                <a:spcPct val="80000"/>
              </a:lnSpc>
              <a:spcBef>
                <a:spcPct val="20000"/>
              </a:spcBef>
              <a:spcAft>
                <a:spcPts val="0"/>
              </a:spcAft>
              <a:buSzTx/>
              <a:buFont typeface="Times New Roman" pitchFamily="18" charset="0"/>
              <a:buChar char="–"/>
              <a:tabLst/>
              <a:defRPr/>
            </a:pPr>
            <a:r>
              <a:rPr kumimoji="0" lang="ru-RU" sz="2400" b="1" i="0" u="none" strike="noStrike" kern="1200" cap="none" spc="0" normalizeH="0" baseline="0" noProof="0" dirty="0" smtClean="0">
                <a:ln>
                  <a:noFill/>
                </a:ln>
                <a:effectLst/>
                <a:uLnTx/>
                <a:uFillTx/>
                <a:latin typeface="Times New Roman" pitchFamily="18" charset="0"/>
                <a:ea typeface="+mn-ea"/>
                <a:cs typeface="Times New Roman" pitchFamily="18" charset="0"/>
              </a:rPr>
              <a:t>Что особенно понравилось в работе над проектом?</a:t>
            </a:r>
          </a:p>
          <a:p>
            <a:pPr marL="342900" marR="0" lvl="0" indent="-342900" algn="l" defTabSz="914400" rtl="0" eaLnBrk="1" fontAlgn="auto" latinLnBrk="0" hangingPunct="1">
              <a:lnSpc>
                <a:spcPct val="80000"/>
              </a:lnSpc>
              <a:spcBef>
                <a:spcPct val="20000"/>
              </a:spcBef>
              <a:spcAft>
                <a:spcPts val="0"/>
              </a:spcAft>
              <a:buSzTx/>
              <a:buFont typeface="Times New Roman" pitchFamily="18" charset="0"/>
              <a:buChar char="–"/>
              <a:tabLst/>
              <a:defRPr/>
            </a:pPr>
            <a:r>
              <a:rPr kumimoji="0" lang="ru-RU" sz="2400" b="1" i="0" u="none" strike="noStrike" kern="1200" cap="none" spc="0" normalizeH="0" baseline="0" noProof="0" dirty="0" smtClean="0">
                <a:ln>
                  <a:noFill/>
                </a:ln>
                <a:effectLst/>
                <a:uLnTx/>
                <a:uFillTx/>
                <a:latin typeface="Times New Roman" pitchFamily="18" charset="0"/>
                <a:ea typeface="+mn-ea"/>
                <a:cs typeface="Times New Roman" pitchFamily="18" charset="0"/>
              </a:rPr>
              <a:t>Расскажи о своей роли в проекте. </a:t>
            </a:r>
          </a:p>
          <a:p>
            <a:pPr marL="342900" marR="0" lvl="0" indent="-342900" algn="l" defTabSz="914400" rtl="0" eaLnBrk="1" fontAlgn="auto" latinLnBrk="0" hangingPunct="1">
              <a:lnSpc>
                <a:spcPct val="80000"/>
              </a:lnSpc>
              <a:spcBef>
                <a:spcPct val="20000"/>
              </a:spcBef>
              <a:spcAft>
                <a:spcPts val="0"/>
              </a:spcAft>
              <a:buSzTx/>
              <a:buFont typeface="Times New Roman" pitchFamily="18" charset="0"/>
              <a:buChar char="–"/>
              <a:tabLst/>
              <a:defRPr/>
            </a:pPr>
            <a:r>
              <a:rPr kumimoji="0" lang="ru-RU" sz="2400" b="1" i="0" u="none" strike="noStrike" kern="1200" cap="none" spc="0" normalizeH="0" baseline="0" noProof="0" dirty="0" smtClean="0">
                <a:ln>
                  <a:noFill/>
                </a:ln>
                <a:effectLst/>
                <a:uLnTx/>
                <a:uFillTx/>
                <a:latin typeface="Times New Roman" pitchFamily="18" charset="0"/>
                <a:ea typeface="+mn-ea"/>
                <a:cs typeface="Times New Roman" pitchFamily="18" charset="0"/>
              </a:rPr>
              <a:t>Доволен ли результатом своей работы?</a:t>
            </a:r>
          </a:p>
          <a:p>
            <a:pPr marL="342900" marR="0" lvl="0" indent="-342900" algn="l" defTabSz="914400" rtl="0" eaLnBrk="1" fontAlgn="auto" latinLnBrk="0" hangingPunct="1">
              <a:lnSpc>
                <a:spcPct val="80000"/>
              </a:lnSpc>
              <a:spcBef>
                <a:spcPct val="20000"/>
              </a:spcBef>
              <a:spcAft>
                <a:spcPts val="0"/>
              </a:spcAft>
              <a:buSzTx/>
              <a:buFont typeface="Times New Roman" pitchFamily="18" charset="0"/>
              <a:buChar char="–"/>
              <a:tabLst/>
              <a:defRPr/>
            </a:pPr>
            <a:r>
              <a:rPr kumimoji="0" lang="ru-RU" sz="2400" b="1" i="0" u="none" strike="noStrike" kern="1200" cap="none" spc="0" normalizeH="0" baseline="0" noProof="0" dirty="0" smtClean="0">
                <a:ln>
                  <a:noFill/>
                </a:ln>
                <a:effectLst/>
                <a:uLnTx/>
                <a:uFillTx/>
                <a:latin typeface="Times New Roman" pitchFamily="18" charset="0"/>
                <a:ea typeface="+mn-ea"/>
                <a:cs typeface="Times New Roman" pitchFamily="18" charset="0"/>
              </a:rPr>
              <a:t>Чему ты научился во время участия в данном проекте?</a:t>
            </a:r>
          </a:p>
          <a:p>
            <a:pPr marL="342900" marR="0" lvl="0" indent="-342900" algn="l" defTabSz="914400" rtl="0" eaLnBrk="1" fontAlgn="auto" latinLnBrk="0" hangingPunct="1">
              <a:lnSpc>
                <a:spcPct val="80000"/>
              </a:lnSpc>
              <a:spcBef>
                <a:spcPct val="20000"/>
              </a:spcBef>
              <a:spcAft>
                <a:spcPts val="0"/>
              </a:spcAft>
              <a:buClr>
                <a:schemeClr val="folHlink"/>
              </a:buClr>
              <a:buSzTx/>
              <a:buFont typeface="Arial" pitchFamily="34" charset="0"/>
              <a:buChar char="•"/>
              <a:tabLst/>
              <a:defRPr/>
            </a:pPr>
            <a:endParaRPr kumimoji="0" lang="ru-RU" sz="1800" b="1" i="0" u="none" strike="noStrike" kern="1200" cap="none" spc="0" normalizeH="0" baseline="0" noProof="0" dirty="0" smtClean="0">
              <a:ln>
                <a:noFill/>
              </a:ln>
              <a:solidFill>
                <a:schemeClr val="tx1"/>
              </a:solidFill>
              <a:effectLst/>
              <a:uLnTx/>
              <a:uFillTx/>
              <a:latin typeface="Arial Rounded MT Bold" pitchFamily="34" charset="0"/>
              <a:ea typeface="+mn-ea"/>
              <a:cs typeface="+mn-cs"/>
            </a:endParaRPr>
          </a:p>
        </p:txBody>
      </p:sp>
    </p:spTree>
  </p:cSld>
  <p:clrMapOvr>
    <a:masterClrMapping/>
  </p:clrMapOvr>
  <p:transition spd="med">
    <p:wheel spokes="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l="58594" t="23437" r="15625" b="13750"/>
          <a:stretch>
            <a:fillRect/>
          </a:stretch>
        </p:blipFill>
        <p:spPr bwMode="auto">
          <a:xfrm flipH="1">
            <a:off x="-1" y="0"/>
            <a:ext cx="4503761" cy="6858000"/>
          </a:xfrm>
          <a:prstGeom prst="rect">
            <a:avLst/>
          </a:prstGeom>
          <a:noFill/>
          <a:ln w="9525">
            <a:noFill/>
            <a:miter lim="800000"/>
            <a:headEnd/>
            <a:tailEnd/>
          </a:ln>
          <a:effectLst/>
        </p:spPr>
      </p:pic>
      <p:sp>
        <p:nvSpPr>
          <p:cNvPr id="6" name="Прямоугольник 5"/>
          <p:cNvSpPr/>
          <p:nvPr/>
        </p:nvSpPr>
        <p:spPr>
          <a:xfrm>
            <a:off x="8715404" y="0"/>
            <a:ext cx="428596"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38</a:t>
            </a:r>
            <a:endParaRPr lang="ru-RU" b="1" dirty="0">
              <a:solidFill>
                <a:schemeClr val="tx1"/>
              </a:solidFill>
            </a:endParaRPr>
          </a:p>
        </p:txBody>
      </p:sp>
      <p:sp>
        <p:nvSpPr>
          <p:cNvPr id="10" name="Заголовок 1"/>
          <p:cNvSpPr>
            <a:spLocks noGrp="1"/>
          </p:cNvSpPr>
          <p:nvPr>
            <p:ph type="title"/>
          </p:nvPr>
        </p:nvSpPr>
        <p:spPr>
          <a:xfrm>
            <a:off x="0" y="417514"/>
            <a:ext cx="9144000" cy="939784"/>
          </a:xfrm>
        </p:spPr>
        <p:txBody>
          <a:bodyPr>
            <a:noAutofit/>
          </a:bodyPr>
          <a:lstStyle/>
          <a:p>
            <a:r>
              <a:rPr lang="ru-RU" sz="2800" b="1" dirty="0" smtClean="0">
                <a:ln w="12700">
                  <a:noFill/>
                  <a:prstDash val="solid"/>
                </a:ln>
                <a:solidFill>
                  <a:srgbClr val="C00000"/>
                </a:solidFill>
                <a:latin typeface="Times New Roman" pitchFamily="18" charset="0"/>
                <a:cs typeface="Times New Roman" pitchFamily="18" charset="0"/>
              </a:rPr>
              <a:t>ЧТО  ОЦЕНИВАТЬ </a:t>
            </a:r>
            <a:br>
              <a:rPr lang="ru-RU" sz="2800" b="1" dirty="0" smtClean="0">
                <a:ln w="12700">
                  <a:noFill/>
                  <a:prstDash val="solid"/>
                </a:ln>
                <a:solidFill>
                  <a:srgbClr val="C00000"/>
                </a:solidFill>
                <a:latin typeface="Times New Roman" pitchFamily="18" charset="0"/>
                <a:cs typeface="Times New Roman" pitchFamily="18" charset="0"/>
              </a:rPr>
            </a:br>
            <a:r>
              <a:rPr lang="ru-RU" sz="2800" b="1" dirty="0" smtClean="0">
                <a:ln w="12700">
                  <a:noFill/>
                  <a:prstDash val="solid"/>
                </a:ln>
                <a:solidFill>
                  <a:srgbClr val="C00000"/>
                </a:solidFill>
                <a:latin typeface="Times New Roman" pitchFamily="18" charset="0"/>
                <a:cs typeface="Times New Roman" pitchFamily="18" charset="0"/>
              </a:rPr>
              <a:t>В  ГРУППОВОМ  ПРОЕКТЕ:</a:t>
            </a:r>
            <a:endParaRPr lang="ru-RU" sz="2800" b="1" dirty="0">
              <a:ln w="12700">
                <a:noFill/>
                <a:prstDash val="solid"/>
              </a:ln>
              <a:solidFill>
                <a:srgbClr val="C00000"/>
              </a:solidFill>
              <a:latin typeface="Times New Roman" pitchFamily="18" charset="0"/>
              <a:cs typeface="Times New Roman" pitchFamily="18" charset="0"/>
            </a:endParaRPr>
          </a:p>
        </p:txBody>
      </p:sp>
      <p:sp>
        <p:nvSpPr>
          <p:cNvPr id="11" name="Содержимое 2"/>
          <p:cNvSpPr txBox="1">
            <a:spLocks/>
          </p:cNvSpPr>
          <p:nvPr/>
        </p:nvSpPr>
        <p:spPr>
          <a:xfrm>
            <a:off x="500034" y="1285860"/>
            <a:ext cx="8072494" cy="5286412"/>
          </a:xfrm>
          <a:prstGeom prst="rect">
            <a:avLst/>
          </a:prstGeom>
        </p:spPr>
        <p:txBody>
          <a:bodyPr>
            <a:noAutofit/>
          </a:bodyPr>
          <a:lstStyle/>
          <a:p>
            <a:pPr marL="342900" marR="0" lvl="0" indent="-342900" algn="just" defTabSz="914400" rtl="0" eaLnBrk="1" fontAlgn="auto" latinLnBrk="0" hangingPunct="1">
              <a:lnSpc>
                <a:spcPct val="100000"/>
              </a:lnSpc>
              <a:spcAft>
                <a:spcPts val="0"/>
              </a:spcAft>
              <a:buClrTx/>
              <a:buSzTx/>
              <a:buFont typeface="Times New Roman" pitchFamily="18" charset="0"/>
              <a:buChar char="–"/>
              <a:tabLst/>
              <a:defRPr/>
            </a:pPr>
            <a:r>
              <a:rPr kumimoji="0" lang="ru-RU" sz="2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наличие элементов </a:t>
            </a:r>
            <a:r>
              <a:rPr kumimoji="0" lang="ru-RU" sz="24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целеполагания</a:t>
            </a:r>
            <a:r>
              <a:rPr kumimoji="0" lang="ru-RU" sz="2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342900" marR="0" lvl="0" indent="-342900" algn="just" defTabSz="914400" rtl="0" eaLnBrk="1" fontAlgn="auto" latinLnBrk="0" hangingPunct="1">
              <a:lnSpc>
                <a:spcPct val="100000"/>
              </a:lnSpc>
              <a:spcAft>
                <a:spcPts val="0"/>
              </a:spcAft>
              <a:buClrTx/>
              <a:buSzTx/>
              <a:buFont typeface="Times New Roman" pitchFamily="18" charset="0"/>
              <a:buChar char="–"/>
              <a:tabLst/>
              <a:defRPr/>
            </a:pPr>
            <a:r>
              <a:rPr kumimoji="0" lang="ru-RU" sz="2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умений спланировать общую работу, распределить обязанности между членами группы и следовать плану;</a:t>
            </a:r>
          </a:p>
          <a:p>
            <a:pPr marL="342900" marR="0" lvl="0" indent="-342900" algn="just" defTabSz="914400" rtl="0" eaLnBrk="1" fontAlgn="auto" latinLnBrk="0" hangingPunct="1">
              <a:lnSpc>
                <a:spcPct val="100000"/>
              </a:lnSpc>
              <a:spcAft>
                <a:spcPts val="0"/>
              </a:spcAft>
              <a:buClrTx/>
              <a:buSzTx/>
              <a:buFont typeface="Times New Roman" pitchFamily="18" charset="0"/>
              <a:buChar char="–"/>
              <a:tabLst/>
              <a:defRPr/>
            </a:pPr>
            <a:r>
              <a:rPr kumimoji="0" lang="ru-RU" sz="2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использовать адекватные выбранной цели средства и способы действий, включая использование ИКТ; </a:t>
            </a:r>
          </a:p>
          <a:p>
            <a:pPr marL="342900" marR="0" lvl="0" indent="-342900" algn="just" defTabSz="914400" rtl="0" eaLnBrk="1" fontAlgn="auto" latinLnBrk="0" hangingPunct="1">
              <a:lnSpc>
                <a:spcPct val="100000"/>
              </a:lnSpc>
              <a:spcAft>
                <a:spcPts val="0"/>
              </a:spcAft>
              <a:buClrTx/>
              <a:buSzTx/>
              <a:buFont typeface="Times New Roman" pitchFamily="18" charset="0"/>
              <a:buChar char="–"/>
              <a:tabLst/>
              <a:defRPr/>
            </a:pPr>
            <a:r>
              <a:rPr kumimoji="0" lang="ru-RU" sz="2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умение контролировать свои действия и действия партнеров по группе; </a:t>
            </a:r>
          </a:p>
          <a:p>
            <a:pPr marL="342900" marR="0" lvl="0" indent="-342900" algn="just" defTabSz="914400" rtl="0" eaLnBrk="1" fontAlgn="auto" latinLnBrk="0" hangingPunct="1">
              <a:lnSpc>
                <a:spcPct val="100000"/>
              </a:lnSpc>
              <a:spcAft>
                <a:spcPts val="0"/>
              </a:spcAft>
              <a:buClrTx/>
              <a:buSzTx/>
              <a:buFont typeface="Times New Roman" pitchFamily="18" charset="0"/>
              <a:buChar char="–"/>
              <a:tabLst/>
              <a:defRPr/>
            </a:pPr>
            <a:r>
              <a:rPr kumimoji="0" lang="ru-RU" sz="2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умение договориться, прислушаться к мнению партнера;</a:t>
            </a:r>
          </a:p>
          <a:p>
            <a:pPr marL="342900" marR="0" lvl="0" indent="-342900" algn="just" defTabSz="914400" rtl="0" eaLnBrk="1" fontAlgn="auto" latinLnBrk="0" hangingPunct="1">
              <a:lnSpc>
                <a:spcPct val="100000"/>
              </a:lnSpc>
              <a:spcAft>
                <a:spcPts val="0"/>
              </a:spcAft>
              <a:buClrTx/>
              <a:buSzTx/>
              <a:buFont typeface="Times New Roman" pitchFamily="18" charset="0"/>
              <a:buChar char="–"/>
              <a:tabLst/>
              <a:defRPr/>
            </a:pPr>
            <a:r>
              <a:rPr kumimoji="0" lang="ru-RU" sz="2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умение представить выполненную работу; </a:t>
            </a:r>
          </a:p>
          <a:p>
            <a:pPr marL="342900" marR="0" lvl="0" indent="-342900" algn="just" defTabSz="914400" rtl="0" eaLnBrk="1" fontAlgn="auto" latinLnBrk="0" hangingPunct="1">
              <a:lnSpc>
                <a:spcPct val="100000"/>
              </a:lnSpc>
              <a:spcAft>
                <a:spcPts val="0"/>
              </a:spcAft>
              <a:buClrTx/>
              <a:buSzTx/>
              <a:buFont typeface="Times New Roman" pitchFamily="18" charset="0"/>
              <a:buChar char="–"/>
              <a:tabLst/>
              <a:defRPr/>
            </a:pPr>
            <a:r>
              <a:rPr kumimoji="0" lang="ru-RU" sz="2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умение оценить свою работу, работу своей группы и работу других групп. </a:t>
            </a:r>
          </a:p>
          <a:p>
            <a:pPr marL="342900" marR="0" lvl="0" indent="-342900" algn="l" defTabSz="914400" rtl="0" eaLnBrk="1" fontAlgn="auto" latinLnBrk="0" hangingPunct="1">
              <a:lnSpc>
                <a:spcPct val="100000"/>
              </a:lnSpc>
              <a:spcBef>
                <a:spcPct val="20000"/>
              </a:spcBef>
              <a:spcAft>
                <a:spcPts val="0"/>
              </a:spcAft>
              <a:buClrTx/>
              <a:buSzTx/>
              <a:buFont typeface="Times New Roman" pitchFamily="18"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l="58594" t="23437" r="15625" b="13750"/>
          <a:stretch>
            <a:fillRect/>
          </a:stretch>
        </p:blipFill>
        <p:spPr bwMode="auto">
          <a:xfrm flipH="1">
            <a:off x="-1" y="0"/>
            <a:ext cx="4503761" cy="6858000"/>
          </a:xfrm>
          <a:prstGeom prst="rect">
            <a:avLst/>
          </a:prstGeom>
          <a:noFill/>
          <a:ln w="9525">
            <a:noFill/>
            <a:miter lim="800000"/>
            <a:headEnd/>
            <a:tailEnd/>
          </a:ln>
          <a:effectLst/>
        </p:spPr>
      </p:pic>
      <p:sp>
        <p:nvSpPr>
          <p:cNvPr id="6" name="Прямоугольник 5"/>
          <p:cNvSpPr/>
          <p:nvPr/>
        </p:nvSpPr>
        <p:spPr>
          <a:xfrm>
            <a:off x="8715404" y="0"/>
            <a:ext cx="428596"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40</a:t>
            </a:r>
            <a:endParaRPr lang="ru-RU" b="1" dirty="0">
              <a:solidFill>
                <a:schemeClr val="tx1"/>
              </a:solidFill>
            </a:endParaRPr>
          </a:p>
        </p:txBody>
      </p:sp>
      <p:sp>
        <p:nvSpPr>
          <p:cNvPr id="35" name="TextBox 34"/>
          <p:cNvSpPr txBox="1"/>
          <p:nvPr/>
        </p:nvSpPr>
        <p:spPr>
          <a:xfrm>
            <a:off x="642910" y="500042"/>
            <a:ext cx="7715304" cy="646331"/>
          </a:xfrm>
          <a:prstGeom prst="rect">
            <a:avLst/>
          </a:prstGeom>
          <a:noFill/>
        </p:spPr>
        <p:txBody>
          <a:bodyPr wrap="square" rtlCol="0">
            <a:spAutoFit/>
          </a:bodyPr>
          <a:lstStyle/>
          <a:p>
            <a:pPr algn="ctr"/>
            <a:r>
              <a:rPr lang="ru-RU" sz="3600" b="1" dirty="0" smtClean="0">
                <a:solidFill>
                  <a:srgbClr val="C00000"/>
                </a:solidFill>
              </a:rPr>
              <a:t>РЕФЛЕКСИЯ</a:t>
            </a:r>
            <a:endParaRPr lang="ru-RU" sz="3600" dirty="0">
              <a:solidFill>
                <a:srgbClr val="C00000"/>
              </a:solidFill>
            </a:endParaRPr>
          </a:p>
        </p:txBody>
      </p:sp>
      <p:sp>
        <p:nvSpPr>
          <p:cNvPr id="7" name="Скругленный прямоугольник 6"/>
          <p:cNvSpPr/>
          <p:nvPr/>
        </p:nvSpPr>
        <p:spPr>
          <a:xfrm>
            <a:off x="500034" y="3714752"/>
            <a:ext cx="2500330" cy="23574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2400" b="1" dirty="0" smtClean="0"/>
              <a:t>Ничего полезного не узнал, всё выброшу из головы</a:t>
            </a:r>
            <a:endParaRPr lang="ru-RU" sz="2400" b="1" dirty="0"/>
          </a:p>
        </p:txBody>
      </p:sp>
      <p:sp>
        <p:nvSpPr>
          <p:cNvPr id="8" name="Скругленный прямоугольник 7"/>
          <p:cNvSpPr/>
          <p:nvPr/>
        </p:nvSpPr>
        <p:spPr>
          <a:xfrm>
            <a:off x="3357554" y="3714752"/>
            <a:ext cx="2500330" cy="23574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2400" b="1" dirty="0" smtClean="0"/>
              <a:t>Информацию переработаю, и буду пользоваться</a:t>
            </a:r>
            <a:endParaRPr lang="ru-RU" sz="2400" b="1" dirty="0"/>
          </a:p>
        </p:txBody>
      </p:sp>
      <p:sp>
        <p:nvSpPr>
          <p:cNvPr id="9" name="Скругленный прямоугольник 8"/>
          <p:cNvSpPr/>
          <p:nvPr/>
        </p:nvSpPr>
        <p:spPr>
          <a:xfrm>
            <a:off x="6143636" y="3714752"/>
            <a:ext cx="2500330" cy="23574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2400" b="1" dirty="0" smtClean="0"/>
              <a:t>Всё, что узнал, обязательно пригодится в дальнейшем</a:t>
            </a:r>
            <a:endParaRPr lang="ru-RU" sz="2400" b="1" dirty="0"/>
          </a:p>
        </p:txBody>
      </p:sp>
      <p:pic>
        <p:nvPicPr>
          <p:cNvPr id="10" name="Рисунок 9" descr="C:\Documents and Settings\Администратор\Рабочий стол\01.jpg"/>
          <p:cNvPicPr/>
          <p:nvPr/>
        </p:nvPicPr>
        <p:blipFill>
          <a:blip r:embed="rId3" cstate="print"/>
          <a:srcRect l="12010"/>
          <a:stretch>
            <a:fillRect/>
          </a:stretch>
        </p:blipFill>
        <p:spPr bwMode="auto">
          <a:xfrm>
            <a:off x="1000100" y="1714488"/>
            <a:ext cx="1645977" cy="1924334"/>
          </a:xfrm>
          <a:prstGeom prst="rect">
            <a:avLst/>
          </a:prstGeom>
          <a:noFill/>
          <a:ln w="9525">
            <a:noFill/>
            <a:miter lim="800000"/>
            <a:headEnd/>
            <a:tailEnd/>
          </a:ln>
        </p:spPr>
      </p:pic>
      <p:pic>
        <p:nvPicPr>
          <p:cNvPr id="11" name="Рисунок 10" descr="C:\Documents and Settings\Администратор\Рабочий стол\386.jpeg"/>
          <p:cNvPicPr/>
          <p:nvPr/>
        </p:nvPicPr>
        <p:blipFill>
          <a:blip r:embed="rId4" cstate="print">
            <a:grayscl/>
          </a:blip>
          <a:srcRect l="13931"/>
          <a:stretch>
            <a:fillRect/>
          </a:stretch>
        </p:blipFill>
        <p:spPr bwMode="auto">
          <a:xfrm>
            <a:off x="3857620" y="1714488"/>
            <a:ext cx="1632329" cy="1909506"/>
          </a:xfrm>
          <a:prstGeom prst="rect">
            <a:avLst/>
          </a:prstGeom>
          <a:noFill/>
          <a:ln w="9525">
            <a:noFill/>
            <a:miter lim="800000"/>
            <a:headEnd/>
            <a:tailEnd/>
          </a:ln>
        </p:spPr>
      </p:pic>
      <p:pic>
        <p:nvPicPr>
          <p:cNvPr id="12" name="Рисунок 11" descr="C:\Documents and Settings\Администратор\Рабочий стол\portfel-74509.jpg"/>
          <p:cNvPicPr/>
          <p:nvPr/>
        </p:nvPicPr>
        <p:blipFill>
          <a:blip r:embed="rId5" cstate="print"/>
          <a:srcRect/>
          <a:stretch>
            <a:fillRect/>
          </a:stretch>
        </p:blipFill>
        <p:spPr bwMode="auto">
          <a:xfrm>
            <a:off x="6429388" y="1785926"/>
            <a:ext cx="1946228" cy="1625151"/>
          </a:xfrm>
          <a:prstGeom prst="rect">
            <a:avLst/>
          </a:prstGeom>
          <a:noFill/>
          <a:ln w="9525">
            <a:noFill/>
            <a:miter lim="800000"/>
            <a:headEnd/>
            <a:tailEnd/>
          </a:ln>
        </p:spPr>
      </p:pic>
      <p:sp>
        <p:nvSpPr>
          <p:cNvPr id="13" name="TextBox 12"/>
          <p:cNvSpPr txBox="1"/>
          <p:nvPr/>
        </p:nvSpPr>
        <p:spPr>
          <a:xfrm>
            <a:off x="500034" y="1071546"/>
            <a:ext cx="8143932" cy="461665"/>
          </a:xfrm>
          <a:prstGeom prst="rect">
            <a:avLst/>
          </a:prstGeom>
          <a:noFill/>
        </p:spPr>
        <p:txBody>
          <a:bodyPr wrap="square" rtlCol="0">
            <a:spAutoFit/>
          </a:bodyPr>
          <a:lstStyle/>
          <a:p>
            <a:pPr algn="ctr"/>
            <a:r>
              <a:rPr lang="ru-RU" sz="2400" b="1" dirty="0" smtClean="0"/>
              <a:t>Как Вы поступите с полученной информацией?</a:t>
            </a:r>
            <a:endParaRPr lang="ru-RU" sz="2400" b="1" dirty="0"/>
          </a:p>
        </p:txBody>
      </p:sp>
    </p:spTree>
  </p:cSld>
  <p:clrMapOvr>
    <a:masterClrMapping/>
  </p:clrMapOvr>
  <p:transition spd="med">
    <p:wheel spokes="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latin typeface="+mn-lt"/>
              </a:rPr>
              <a:t>Тематика реализованных проектов</a:t>
            </a:r>
            <a:endParaRPr lang="ru-RU" dirty="0">
              <a:solidFill>
                <a:srgbClr val="FF0000"/>
              </a:solidFill>
              <a:latin typeface="+mn-lt"/>
            </a:endParaRPr>
          </a:p>
        </p:txBody>
      </p:sp>
      <p:sp>
        <p:nvSpPr>
          <p:cNvPr id="1026" name="AutoShape 2" descr="blob:https://web.whatsapp.com/d2e56f9c-fd8d-4877-8d65-362a5913c54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7" name="Picture 3" descr="C:\Users\user\Desktop\d2e56f9c-fd8d-4877-8d65-362a5913c54d.jpg"/>
          <p:cNvPicPr>
            <a:picLocks noChangeAspect="1" noChangeArrowheads="1"/>
          </p:cNvPicPr>
          <p:nvPr/>
        </p:nvPicPr>
        <p:blipFill>
          <a:blip r:embed="rId2"/>
          <a:srcRect/>
          <a:stretch>
            <a:fillRect/>
          </a:stretch>
        </p:blipFill>
        <p:spPr bwMode="auto">
          <a:xfrm rot="20532495">
            <a:off x="897788" y="1722789"/>
            <a:ext cx="3190937" cy="4149309"/>
          </a:xfrm>
          <a:prstGeom prst="rect">
            <a:avLst/>
          </a:prstGeom>
          <a:noFill/>
        </p:spPr>
      </p:pic>
      <p:pic>
        <p:nvPicPr>
          <p:cNvPr id="1028" name="Picture 4" descr="C:\Users\user\Desktop\ab43912f-16e3-4920-9416-8234910fb131.jpg"/>
          <p:cNvPicPr>
            <a:picLocks noChangeAspect="1" noChangeArrowheads="1"/>
          </p:cNvPicPr>
          <p:nvPr/>
        </p:nvPicPr>
        <p:blipFill>
          <a:blip r:embed="rId3"/>
          <a:srcRect/>
          <a:stretch>
            <a:fillRect/>
          </a:stretch>
        </p:blipFill>
        <p:spPr bwMode="auto">
          <a:xfrm rot="801366">
            <a:off x="5477334" y="1738782"/>
            <a:ext cx="3316504" cy="4069536"/>
          </a:xfrm>
          <a:prstGeom prst="rect">
            <a:avLst/>
          </a:prstGeom>
          <a:noFill/>
        </p:spPr>
      </p:pic>
    </p:spTree>
  </p:cSld>
  <p:clrMapOvr>
    <a:masterClrMapping/>
  </p:clrMapOvr>
  <p:transition spd="med">
    <p:wheel spokes="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083188"/>
          </a:xfrm>
        </p:spPr>
        <p:txBody>
          <a:bodyPr>
            <a:normAutofit fontScale="90000"/>
          </a:bodyPr>
          <a:lstStyle/>
          <a:p>
            <a:pPr algn="l"/>
            <a:r>
              <a:rPr lang="ru-RU" sz="2000" dirty="0" smtClean="0"/>
              <a:t/>
            </a:r>
            <a:br>
              <a:rPr lang="ru-RU" sz="2000" dirty="0" smtClean="0"/>
            </a:br>
            <a:r>
              <a:rPr lang="ru-RU" sz="2000" dirty="0" smtClean="0"/>
              <a:t/>
            </a:r>
            <a:br>
              <a:rPr lang="ru-RU" sz="2000" dirty="0" smtClean="0"/>
            </a:br>
            <a:r>
              <a:rPr lang="ru-RU" sz="2000" dirty="0" smtClean="0"/>
              <a:t>1. </a:t>
            </a:r>
            <a:r>
              <a:rPr lang="ru-RU" sz="2200" i="1" dirty="0" smtClean="0">
                <a:latin typeface="+mn-lt"/>
              </a:rPr>
              <a:t>Здоровая молодежь - здоровое будущее!</a:t>
            </a:r>
            <a:br>
              <a:rPr lang="ru-RU" sz="2200" i="1" dirty="0" smtClean="0">
                <a:latin typeface="+mn-lt"/>
              </a:rPr>
            </a:br>
            <a:r>
              <a:rPr lang="ru-RU" sz="2200" i="1" dirty="0" smtClean="0">
                <a:latin typeface="+mn-lt"/>
              </a:rPr>
              <a:t>2. Агентство недвижимости «Теплый дом»</a:t>
            </a:r>
            <a:br>
              <a:rPr lang="ru-RU" sz="2200" i="1" dirty="0" smtClean="0">
                <a:latin typeface="+mn-lt"/>
              </a:rPr>
            </a:br>
            <a:r>
              <a:rPr lang="ru-RU" sz="2200" i="1" dirty="0" smtClean="0">
                <a:latin typeface="+mn-lt"/>
              </a:rPr>
              <a:t>3. Сеть гостиниц –кафе «У дороги»</a:t>
            </a:r>
            <a:br>
              <a:rPr lang="ru-RU" sz="2200" i="1" dirty="0" smtClean="0">
                <a:latin typeface="+mn-lt"/>
              </a:rPr>
            </a:br>
            <a:r>
              <a:rPr lang="ru-RU" sz="2200" i="1" dirty="0" smtClean="0">
                <a:latin typeface="+mn-lt"/>
              </a:rPr>
              <a:t>4. «Мы – вместе!» радио школы</a:t>
            </a:r>
            <a:br>
              <a:rPr lang="ru-RU" sz="2200" i="1" dirty="0" smtClean="0">
                <a:latin typeface="+mn-lt"/>
              </a:rPr>
            </a:br>
            <a:r>
              <a:rPr lang="ru-RU" sz="2200" i="1" dirty="0" smtClean="0">
                <a:latin typeface="+mn-lt"/>
              </a:rPr>
              <a:t>5. Магазин экзотических фруктов «Мангустин» за экологический проект</a:t>
            </a:r>
            <a:br>
              <a:rPr lang="ru-RU" sz="2200" i="1" dirty="0" smtClean="0">
                <a:latin typeface="+mn-lt"/>
              </a:rPr>
            </a:br>
            <a:r>
              <a:rPr lang="ru-RU" sz="2200" i="1" dirty="0" smtClean="0">
                <a:latin typeface="+mn-lt"/>
              </a:rPr>
              <a:t>6. Социальная столовая «Жемчужина» – за актуальность</a:t>
            </a:r>
            <a:br>
              <a:rPr lang="ru-RU" sz="2200" i="1" dirty="0" smtClean="0">
                <a:latin typeface="+mn-lt"/>
              </a:rPr>
            </a:br>
            <a:r>
              <a:rPr lang="ru-RU" sz="2200" i="1" dirty="0" smtClean="0">
                <a:latin typeface="+mn-lt"/>
              </a:rPr>
              <a:t>7. Дети без границ</a:t>
            </a:r>
            <a:br>
              <a:rPr lang="ru-RU" sz="2200" i="1" dirty="0" smtClean="0">
                <a:latin typeface="+mn-lt"/>
              </a:rPr>
            </a:br>
            <a:r>
              <a:rPr lang="ru-RU" sz="2200" i="1" dirty="0" smtClean="0">
                <a:latin typeface="+mn-lt"/>
              </a:rPr>
              <a:t>8. Безотходное производство</a:t>
            </a:r>
            <a:br>
              <a:rPr lang="ru-RU" sz="2200" i="1" dirty="0" smtClean="0">
                <a:latin typeface="+mn-lt"/>
              </a:rPr>
            </a:br>
            <a:r>
              <a:rPr lang="ru-RU" sz="2200" i="1" dirty="0" smtClean="0">
                <a:latin typeface="+mn-lt"/>
              </a:rPr>
              <a:t>9. Дорога добра</a:t>
            </a:r>
            <a:br>
              <a:rPr lang="ru-RU" sz="2200" i="1" dirty="0" smtClean="0">
                <a:latin typeface="+mn-lt"/>
              </a:rPr>
            </a:br>
            <a:r>
              <a:rPr lang="ru-RU" sz="2200" i="1" dirty="0" smtClean="0">
                <a:latin typeface="+mn-lt"/>
              </a:rPr>
              <a:t>10. Кто, если не мы</a:t>
            </a:r>
            <a:br>
              <a:rPr lang="ru-RU" sz="2200" i="1" dirty="0" smtClean="0">
                <a:latin typeface="+mn-lt"/>
              </a:rPr>
            </a:br>
            <a:r>
              <a:rPr lang="ru-RU" sz="2200" i="1" dirty="0" smtClean="0">
                <a:latin typeface="+mn-lt"/>
              </a:rPr>
              <a:t>11. Метро без границ</a:t>
            </a:r>
            <a:br>
              <a:rPr lang="ru-RU" sz="2200" i="1" dirty="0" smtClean="0">
                <a:latin typeface="+mn-lt"/>
              </a:rPr>
            </a:br>
            <a:r>
              <a:rPr lang="ru-RU" sz="2200" i="1" dirty="0" smtClean="0">
                <a:latin typeface="+mn-lt"/>
              </a:rPr>
              <a:t>12. Социальный центр «Мигрант»</a:t>
            </a:r>
            <a:br>
              <a:rPr lang="ru-RU" sz="2200" i="1" dirty="0" smtClean="0">
                <a:latin typeface="+mn-lt"/>
              </a:rPr>
            </a:br>
            <a:r>
              <a:rPr lang="ru-RU" sz="2200" i="1" dirty="0" smtClean="0">
                <a:latin typeface="+mn-lt"/>
              </a:rPr>
              <a:t>13. Новая жизнь исчезающим деревьям</a:t>
            </a:r>
            <a:br>
              <a:rPr lang="ru-RU" sz="2200" i="1" dirty="0" smtClean="0">
                <a:latin typeface="+mn-lt"/>
              </a:rPr>
            </a:br>
            <a:r>
              <a:rPr lang="ru-RU" sz="2200" i="1" dirty="0" smtClean="0">
                <a:latin typeface="+mn-lt"/>
              </a:rPr>
              <a:t>14. Социальное такси</a:t>
            </a:r>
            <a:br>
              <a:rPr lang="ru-RU" sz="2200" i="1" dirty="0" smtClean="0">
                <a:latin typeface="+mn-lt"/>
              </a:rPr>
            </a:br>
            <a:r>
              <a:rPr lang="ru-RU" sz="2200" i="1" dirty="0" smtClean="0">
                <a:latin typeface="+mn-lt"/>
              </a:rPr>
              <a:t>15. Они такие же как мы</a:t>
            </a:r>
            <a:br>
              <a:rPr lang="ru-RU" sz="2200" i="1" dirty="0" smtClean="0">
                <a:latin typeface="+mn-lt"/>
              </a:rPr>
            </a:br>
            <a:r>
              <a:rPr lang="ru-RU" sz="2200" i="1" dirty="0" smtClean="0">
                <a:latin typeface="+mn-lt"/>
              </a:rPr>
              <a:t/>
            </a:r>
            <a:br>
              <a:rPr lang="ru-RU" sz="2200" i="1" dirty="0" smtClean="0">
                <a:latin typeface="+mn-lt"/>
              </a:rPr>
            </a:br>
            <a:endParaRPr lang="ru-RU" sz="2200" i="1" dirty="0">
              <a:latin typeface="+mn-lt"/>
            </a:endParaRPr>
          </a:p>
        </p:txBody>
      </p:sp>
    </p:spTree>
  </p:cSld>
  <p:clrMapOvr>
    <a:masterClrMapping/>
  </p:clrMapOvr>
  <p:transition spd="med">
    <p:wheel spokes="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solidFill>
                  <a:srgbClr val="FF0000"/>
                </a:solidFill>
                <a:latin typeface="+mn-lt"/>
              </a:rPr>
              <a:t>Тематика проектов</a:t>
            </a:r>
            <a:endParaRPr lang="ru-RU" sz="4000" dirty="0">
              <a:solidFill>
                <a:srgbClr val="FF0000"/>
              </a:solidFill>
              <a:latin typeface="+mn-lt"/>
            </a:endParaRPr>
          </a:p>
        </p:txBody>
      </p:sp>
      <p:pic>
        <p:nvPicPr>
          <p:cNvPr id="50178" name="Picture 2" descr="C:\Users\user\Desktop\7079d754-3ef0-4509-b028-a0efb8e374c7 (1).jpg"/>
          <p:cNvPicPr>
            <a:picLocks noChangeAspect="1" noChangeArrowheads="1"/>
          </p:cNvPicPr>
          <p:nvPr/>
        </p:nvPicPr>
        <p:blipFill>
          <a:blip r:embed="rId2"/>
          <a:srcRect/>
          <a:stretch>
            <a:fillRect/>
          </a:stretch>
        </p:blipFill>
        <p:spPr bwMode="auto">
          <a:xfrm rot="15688379">
            <a:off x="765831" y="1172643"/>
            <a:ext cx="3718932" cy="4751694"/>
          </a:xfrm>
          <a:prstGeom prst="rect">
            <a:avLst/>
          </a:prstGeom>
          <a:noFill/>
        </p:spPr>
      </p:pic>
      <p:pic>
        <p:nvPicPr>
          <p:cNvPr id="50179" name="Picture 3" descr="C:\Users\user\Desktop\40ba31fe-6e62-4770-b09b-4925cb474d07.jpg"/>
          <p:cNvPicPr>
            <a:picLocks noChangeAspect="1" noChangeArrowheads="1"/>
          </p:cNvPicPr>
          <p:nvPr/>
        </p:nvPicPr>
        <p:blipFill>
          <a:blip r:embed="rId3"/>
          <a:srcRect/>
          <a:stretch>
            <a:fillRect/>
          </a:stretch>
        </p:blipFill>
        <p:spPr bwMode="auto">
          <a:xfrm rot="16467251">
            <a:off x="4378983" y="2066077"/>
            <a:ext cx="5205585" cy="3257178"/>
          </a:xfrm>
          <a:prstGeom prst="rect">
            <a:avLst/>
          </a:prstGeom>
          <a:noFill/>
        </p:spPr>
      </p:pic>
    </p:spTree>
  </p:cSld>
  <p:clrMapOvr>
    <a:masterClrMapping/>
  </p:clrMapOvr>
  <p:transition spd="med">
    <p:wheel spokes="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583122"/>
          </a:xfrm>
        </p:spPr>
        <p:txBody>
          <a:bodyPr>
            <a:normAutofit/>
          </a:bodyPr>
          <a:lstStyle/>
          <a:p>
            <a:pPr algn="l"/>
            <a:r>
              <a:rPr lang="ru-RU" sz="2000" dirty="0" smtClean="0">
                <a:latin typeface="+mn-lt"/>
              </a:rPr>
              <a:t>1. Педагогический проект «Проблемы правового воспитания детей и молодежи» в рамках президентского проекта «Открытая академия правовой культуры детей и молодежи»</a:t>
            </a:r>
            <a:br>
              <a:rPr lang="ru-RU" sz="2000" dirty="0" smtClean="0">
                <a:latin typeface="+mn-lt"/>
              </a:rPr>
            </a:br>
            <a:r>
              <a:rPr lang="ru-RU" sz="2000" dirty="0" smtClean="0">
                <a:latin typeface="+mn-lt"/>
              </a:rPr>
              <a:t>2. Региональный проект «Проблемы и пути взаимодействия образовательных организаций и работодателей»</a:t>
            </a:r>
            <a:br>
              <a:rPr lang="ru-RU" sz="2000" dirty="0" smtClean="0">
                <a:latin typeface="+mn-lt"/>
              </a:rPr>
            </a:br>
            <a:r>
              <a:rPr lang="ru-RU" sz="2000" dirty="0" smtClean="0">
                <a:latin typeface="+mn-lt"/>
              </a:rPr>
              <a:t>3. Участие во Всероссийском конкурсе проектов молодежи «Моя законотворческая инициатива» </a:t>
            </a:r>
            <a:endParaRPr lang="ru-RU" sz="2000" dirty="0">
              <a:latin typeface="+mn-lt"/>
            </a:endParaRPr>
          </a:p>
        </p:txBody>
      </p:sp>
    </p:spTree>
  </p:cSld>
  <p:clrMapOvr>
    <a:masterClrMapping/>
  </p:clrMapOvr>
  <p:transition spd="med">
    <p:wheel spokes="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latin typeface="+mn-lt"/>
              </a:rPr>
              <a:t>Тематика проектов</a:t>
            </a:r>
            <a:endParaRPr lang="ru-RU" dirty="0">
              <a:solidFill>
                <a:srgbClr val="FF0000"/>
              </a:solidFill>
              <a:latin typeface="+mn-lt"/>
            </a:endParaRPr>
          </a:p>
        </p:txBody>
      </p:sp>
      <p:pic>
        <p:nvPicPr>
          <p:cNvPr id="51202" name="Picture 2" descr="C:\Users\user\Desktop\c2e7eab3-1595-4fb0-85e9-4e426bf807ef.jpg"/>
          <p:cNvPicPr>
            <a:picLocks noChangeAspect="1" noChangeArrowheads="1"/>
          </p:cNvPicPr>
          <p:nvPr/>
        </p:nvPicPr>
        <p:blipFill>
          <a:blip r:embed="rId2"/>
          <a:srcRect/>
          <a:stretch>
            <a:fillRect/>
          </a:stretch>
        </p:blipFill>
        <p:spPr bwMode="auto">
          <a:xfrm rot="16200000">
            <a:off x="2453874" y="1760914"/>
            <a:ext cx="4664884" cy="4143404"/>
          </a:xfrm>
          <a:prstGeom prst="rect">
            <a:avLst/>
          </a:prstGeom>
          <a:noFill/>
        </p:spPr>
      </p:pic>
    </p:spTree>
  </p:cSld>
  <p:clrMapOvr>
    <a:masterClrMapping/>
  </p:clrMapOvr>
  <p:transition spd="med">
    <p:wheel spokes="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54494"/>
          </a:xfrm>
        </p:spPr>
        <p:txBody>
          <a:bodyPr>
            <a:normAutofit/>
          </a:bodyPr>
          <a:lstStyle/>
          <a:p>
            <a:r>
              <a:rPr lang="ru-RU" sz="2400" dirty="0" smtClean="0">
                <a:latin typeface="+mn-lt"/>
              </a:rPr>
              <a:t>1. Деловая игра «Час суда»</a:t>
            </a:r>
            <a:br>
              <a:rPr lang="ru-RU" sz="2400" dirty="0" smtClean="0">
                <a:latin typeface="+mn-lt"/>
              </a:rPr>
            </a:br>
            <a:r>
              <a:rPr lang="ru-RU" sz="2400" dirty="0" smtClean="0">
                <a:latin typeface="+mn-lt"/>
              </a:rPr>
              <a:t>2. Деловая игра «Умение разрешать конфликтные ситуации»</a:t>
            </a:r>
            <a:br>
              <a:rPr lang="ru-RU" sz="2400" dirty="0" smtClean="0">
                <a:latin typeface="+mn-lt"/>
              </a:rPr>
            </a:br>
            <a:r>
              <a:rPr lang="ru-RU" sz="2400" dirty="0" smtClean="0">
                <a:latin typeface="+mn-lt"/>
              </a:rPr>
              <a:t>3. Деловая игра «Защита от манипулятивного воздействия»</a:t>
            </a:r>
            <a:br>
              <a:rPr lang="ru-RU" sz="2400" dirty="0" smtClean="0">
                <a:latin typeface="+mn-lt"/>
              </a:rPr>
            </a:br>
            <a:r>
              <a:rPr lang="ru-RU" sz="2400" dirty="0" smtClean="0">
                <a:latin typeface="+mn-lt"/>
              </a:rPr>
              <a:t>4. Деловая игра «Судебная  защита при решении спорных вопросов по результатам МСЭ»</a:t>
            </a:r>
            <a:br>
              <a:rPr lang="ru-RU" sz="2400" dirty="0" smtClean="0">
                <a:latin typeface="+mn-lt"/>
              </a:rPr>
            </a:br>
            <a:r>
              <a:rPr lang="ru-RU" sz="2400" dirty="0" smtClean="0">
                <a:latin typeface="+mn-lt"/>
              </a:rPr>
              <a:t>5. Конференция «Значимость моей будущей профессии»</a:t>
            </a:r>
            <a:endParaRPr lang="ru-RU" sz="2400" dirty="0">
              <a:latin typeface="+mn-lt"/>
            </a:endParaRPr>
          </a:p>
        </p:txBody>
      </p:sp>
    </p:spTree>
  </p:cSld>
  <p:clrMapOvr>
    <a:masterClrMapping/>
  </p:clrMapOvr>
  <p:transition spd="med">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l="58594" t="23437" r="15625" b="13750"/>
          <a:stretch>
            <a:fillRect/>
          </a:stretch>
        </p:blipFill>
        <p:spPr bwMode="auto">
          <a:xfrm flipH="1">
            <a:off x="-1" y="0"/>
            <a:ext cx="4503761" cy="6858000"/>
          </a:xfrm>
          <a:prstGeom prst="rect">
            <a:avLst/>
          </a:prstGeom>
          <a:noFill/>
          <a:ln w="9525">
            <a:noFill/>
            <a:miter lim="800000"/>
            <a:headEnd/>
            <a:tailEnd/>
          </a:ln>
          <a:effectLst/>
        </p:spPr>
      </p:pic>
      <p:sp>
        <p:nvSpPr>
          <p:cNvPr id="6" name="Прямоугольник 5"/>
          <p:cNvSpPr/>
          <p:nvPr/>
        </p:nvSpPr>
        <p:spPr>
          <a:xfrm>
            <a:off x="8715404" y="0"/>
            <a:ext cx="428596"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3</a:t>
            </a:r>
            <a:endParaRPr lang="ru-RU" b="1" dirty="0">
              <a:solidFill>
                <a:schemeClr val="tx1"/>
              </a:solidFill>
            </a:endParaRPr>
          </a:p>
        </p:txBody>
      </p:sp>
      <p:sp>
        <p:nvSpPr>
          <p:cNvPr id="7" name="TextBox 6"/>
          <p:cNvSpPr txBox="1"/>
          <p:nvPr/>
        </p:nvSpPr>
        <p:spPr>
          <a:xfrm>
            <a:off x="714348" y="571480"/>
            <a:ext cx="7858180" cy="1200329"/>
          </a:xfrm>
          <a:prstGeom prst="rect">
            <a:avLst/>
          </a:prstGeom>
          <a:noFill/>
        </p:spPr>
        <p:txBody>
          <a:bodyPr wrap="square" rtlCol="0">
            <a:spAutoFit/>
          </a:bodyPr>
          <a:lstStyle/>
          <a:p>
            <a:pPr algn="ctr"/>
            <a:r>
              <a:rPr lang="ru-RU" sz="2400" b="1" dirty="0" smtClean="0">
                <a:solidFill>
                  <a:srgbClr val="C00000"/>
                </a:solidFill>
              </a:rPr>
              <a:t>НОРМАТИВНЫЕ ДОКУМЕНТЫ, ОТРАЖАЮЩИЕ НЕОБХОДИМОСТЬ ОРГАНИЗАЦИИ ПРОЕКТНОЙ ДЕЯТЕЛЬНОСТИ</a:t>
            </a:r>
            <a:endParaRPr lang="ru-RU" sz="2400" b="1" dirty="0">
              <a:solidFill>
                <a:srgbClr val="C00000"/>
              </a:solidFill>
            </a:endParaRPr>
          </a:p>
        </p:txBody>
      </p:sp>
      <p:sp>
        <p:nvSpPr>
          <p:cNvPr id="8" name="TextBox 7"/>
          <p:cNvSpPr txBox="1"/>
          <p:nvPr/>
        </p:nvSpPr>
        <p:spPr>
          <a:xfrm>
            <a:off x="571472" y="1785926"/>
            <a:ext cx="8072494" cy="5632311"/>
          </a:xfrm>
          <a:prstGeom prst="rect">
            <a:avLst/>
          </a:prstGeom>
          <a:noFill/>
        </p:spPr>
        <p:txBody>
          <a:bodyPr wrap="square" rtlCol="0">
            <a:spAutoFit/>
          </a:bodyPr>
          <a:lstStyle/>
          <a:p>
            <a:pPr lvl="0" indent="723900" algn="just"/>
            <a:r>
              <a:rPr lang="ru-RU" sz="1600" b="1" dirty="0" smtClean="0"/>
              <a:t>1. Федеральный закон № 273 -ФЗ «Об образовании в Российской Федерации»</a:t>
            </a:r>
          </a:p>
          <a:p>
            <a:pPr lvl="0" indent="723900" algn="just"/>
            <a:endParaRPr lang="ru-RU" sz="1600" dirty="0" smtClean="0"/>
          </a:p>
          <a:p>
            <a:pPr lvl="0" indent="723900" algn="just"/>
            <a:r>
              <a:rPr lang="ru-RU" sz="1400" dirty="0" smtClean="0"/>
              <a:t>В законе закреплены ФГОС, на основе которых разработаны основные образовательные программы НОО и ООО ( Гл.1 ст.2, гл. 2 ст.10, ст.11)</a:t>
            </a:r>
          </a:p>
          <a:p>
            <a:pPr lvl="0" indent="723900" algn="just"/>
            <a:r>
              <a:rPr lang="ru-RU" sz="1400" dirty="0" smtClean="0"/>
              <a:t>В них говорится, что в ходе изучения всех учебных предметов обучающиеся приобретут опыт проектной деятельности как особой формы учебной работы, способствующей воспитанию самостоятельности, инициативности, ответственности, повышению мотивации и эффективности учебной деятельности. </a:t>
            </a:r>
          </a:p>
          <a:p>
            <a:pPr lvl="0" indent="723900" algn="just"/>
            <a:r>
              <a:rPr lang="ru-RU" sz="1400" dirty="0" smtClean="0"/>
              <a:t>Статья 2 посвящена основам учебно-исследовательской и проектной деятельности, где перечисляется чему ученик научится и получит возможность научиться. Даны особенности оценки метапредметных результатов. Сказано, что основной процедурой итоговой оценки достижения метапредметных результатов является защита итогового индивидуального проекта. Выполнение индивидуального итогового проекта обязательно, его невыполнение равноценно получению неудовлетворительной оценки по любому учебному предмету.</a:t>
            </a:r>
          </a:p>
          <a:p>
            <a:pPr lvl="0" indent="723900" algn="just"/>
            <a:r>
              <a:rPr lang="ru-RU" sz="1400" b="1" i="1" dirty="0" smtClean="0"/>
              <a:t>2. </a:t>
            </a:r>
            <a:r>
              <a:rPr lang="ru-RU" sz="1600" b="1" i="1" dirty="0" smtClean="0"/>
              <a:t>ФГОС Начального Общего Образования (НОО) </a:t>
            </a:r>
          </a:p>
          <a:p>
            <a:pPr marL="342900" indent="-342900" algn="just"/>
            <a:r>
              <a:rPr lang="ru-RU" sz="1400" dirty="0" smtClean="0"/>
              <a:t>в стандарте начального общего образования приоритетом названо </a:t>
            </a:r>
            <a:r>
              <a:rPr lang="ru-RU" sz="1400" b="1" dirty="0" smtClean="0"/>
              <a:t>формирование универсальных учебных действий. </a:t>
            </a:r>
            <a:r>
              <a:rPr lang="ru-RU" sz="1400" dirty="0" smtClean="0"/>
              <a:t>Уровень их освоения в значительной мере способствует решению задачи повышения эффективности и качества образования, предопределяет успешность всего последующего обучения, поскольку польза его будет измеряться не тем, сколько ученик может «взять», а тем, сколько из «взятого» он сможет применить на практике. Предполагается через проектную деятельность…… </a:t>
            </a:r>
            <a:endParaRPr lang="ru-RU" sz="1400" b="1" i="1" dirty="0" smtClean="0"/>
          </a:p>
          <a:p>
            <a:pPr lvl="0" indent="723900" algn="just"/>
            <a:endParaRPr lang="ru-RU" sz="1600" dirty="0" smtClean="0"/>
          </a:p>
          <a:p>
            <a:pPr lvl="0" indent="723900" algn="just"/>
            <a:endParaRPr lang="ru-RU" sz="1600" dirty="0" smtClean="0"/>
          </a:p>
          <a:p>
            <a:pPr algn="just"/>
            <a:endParaRPr lang="ru-RU" sz="1600" dirty="0"/>
          </a:p>
        </p:txBody>
      </p:sp>
    </p:spTree>
  </p:cSld>
  <p:clrMapOvr>
    <a:masterClrMapping/>
  </p:clrMapOvr>
  <p:transition spd="med">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857232"/>
            <a:ext cx="8229600" cy="1143000"/>
          </a:xfrm>
        </p:spPr>
        <p:txBody>
          <a:bodyPr>
            <a:normAutofit fontScale="90000"/>
          </a:bodyPr>
          <a:lstStyle/>
          <a:p>
            <a:r>
              <a:rPr lang="ru-RU" sz="2200" b="1" dirty="0" smtClean="0">
                <a:solidFill>
                  <a:srgbClr val="C00000"/>
                </a:solidFill>
                <a:latin typeface="+mn-lt"/>
              </a:rPr>
              <a:t>НОРМАТИВНЫЕ ДОКУМЕНТЫ, ОТРАЖАЮЩИЕ НЕОБХОДИМОСТЬ ОРГАНИЗАЦИИ ПРОЕКТНОЙ ДЕЯТЕЛЬНОСТИ</a:t>
            </a:r>
            <a:r>
              <a:rPr lang="ru-RU" b="1" dirty="0" smtClean="0">
                <a:solidFill>
                  <a:srgbClr val="C00000"/>
                </a:solidFill>
              </a:rPr>
              <a:t/>
            </a:r>
            <a:br>
              <a:rPr lang="ru-RU" b="1" dirty="0" smtClean="0">
                <a:solidFill>
                  <a:srgbClr val="C00000"/>
                </a:solidFill>
              </a:rPr>
            </a:br>
            <a:endParaRPr lang="ru-RU" dirty="0"/>
          </a:p>
        </p:txBody>
      </p:sp>
      <p:sp>
        <p:nvSpPr>
          <p:cNvPr id="3" name="Прямоугольник 2"/>
          <p:cNvSpPr/>
          <p:nvPr/>
        </p:nvSpPr>
        <p:spPr>
          <a:xfrm>
            <a:off x="1071538" y="1785926"/>
            <a:ext cx="6858048" cy="4185761"/>
          </a:xfrm>
          <a:prstGeom prst="rect">
            <a:avLst/>
          </a:prstGeom>
        </p:spPr>
        <p:txBody>
          <a:bodyPr wrap="square">
            <a:spAutoFit/>
          </a:bodyPr>
          <a:lstStyle/>
          <a:p>
            <a:pPr marL="342900" indent="-342900" algn="just"/>
            <a:r>
              <a:rPr lang="ru-RU" sz="1400" b="1" i="1" dirty="0" smtClean="0"/>
              <a:t>3. ФГОС Основного Общего Образования (ООО) </a:t>
            </a:r>
          </a:p>
          <a:p>
            <a:pPr marL="342900" indent="-342900" algn="just"/>
            <a:r>
              <a:rPr lang="ru-RU" sz="1400" dirty="0" smtClean="0"/>
              <a:t>Раздел II. Требования к результатам освоения основной образовательной программы основного общего образования:</a:t>
            </a:r>
          </a:p>
          <a:p>
            <a:pPr algn="just"/>
            <a:r>
              <a:rPr lang="ru-RU" sz="1400" dirty="0" smtClean="0"/>
              <a:t>П 8. Стандарт устанавливает требования к результатам освоения обучающимися основной образовательной программы основного общего образования: …….по получению нового знания в рамках учебного предмета, </a:t>
            </a:r>
            <a:r>
              <a:rPr lang="ru-RU" sz="1400" i="1" dirty="0" smtClean="0"/>
              <a:t>его преобразованию и применению в учебных, учебно-проектных и социально-проектных</a:t>
            </a:r>
            <a:r>
              <a:rPr lang="ru-RU" sz="1400" dirty="0" smtClean="0"/>
              <a:t> </a:t>
            </a:r>
            <a:endParaRPr lang="ru-RU" sz="1400" b="1" i="1" dirty="0" smtClean="0"/>
          </a:p>
          <a:p>
            <a:pPr algn="just" fontAlgn="base"/>
            <a:r>
              <a:rPr lang="ru-RU" sz="1400" b="1" i="1" dirty="0" smtClean="0"/>
              <a:t>3. Примерная основная образовательная программа образовательного учреждения. Начальная школа (1-4 классы)</a:t>
            </a:r>
            <a:endParaRPr lang="ru-RU" sz="1400" b="1" dirty="0" smtClean="0"/>
          </a:p>
          <a:p>
            <a:pPr algn="just" fontAlgn="base"/>
            <a:r>
              <a:rPr lang="ru-RU" sz="1400" b="1" i="1" dirty="0" smtClean="0"/>
              <a:t>4. Примерная основная образовательная программа образовательного учреждения. Основная школа (5-9 классы)</a:t>
            </a:r>
          </a:p>
          <a:p>
            <a:pPr algn="just" fontAlgn="base"/>
            <a:r>
              <a:rPr lang="ru-RU" sz="1400" b="1" i="1" dirty="0" smtClean="0"/>
              <a:t>5. Положение об организации учебно-исследовательской и проектной деятельности в образовательном учреждении.</a:t>
            </a:r>
          </a:p>
          <a:p>
            <a:pPr algn="just" fontAlgn="base"/>
            <a:r>
              <a:rPr lang="ru-RU" sz="1400" b="1" i="1" dirty="0" smtClean="0"/>
              <a:t>6. </a:t>
            </a:r>
            <a:r>
              <a:rPr lang="ru-RU" sz="1400" dirty="0" smtClean="0"/>
              <a:t>Согласно п. 10.5 </a:t>
            </a:r>
            <a:r>
              <a:rPr lang="ru-RU" sz="1400" dirty="0" err="1" smtClean="0"/>
              <a:t>СанПиН</a:t>
            </a:r>
            <a:r>
              <a:rPr lang="ru-RU" sz="1400" dirty="0" smtClean="0"/>
              <a:t> 2.4.2.2821-10 часы, отведенные на внеурочную деятельность, используются в том числе для проведения общественно полезных практик, </a:t>
            </a:r>
            <a:r>
              <a:rPr lang="ru-RU" sz="1400" b="1" i="1" dirty="0" smtClean="0"/>
              <a:t>исследовательской деятельности, реализации образовательных проектов </a:t>
            </a:r>
            <a:r>
              <a:rPr lang="ru-RU" sz="1400" dirty="0" smtClean="0"/>
              <a:t>и других мероприятий. Таким образом, индивидуальный проект может быть выполнен обучающимся в рамках одного или нескольких учебных предметов или в рамках программы внеурочной деятельности.</a:t>
            </a:r>
            <a:endParaRPr lang="ru-RU" sz="1400" b="1" dirty="0"/>
          </a:p>
        </p:txBody>
      </p:sp>
    </p:spTree>
  </p:cSld>
  <p:clrMapOvr>
    <a:masterClrMapping/>
  </p:clrMapOvr>
  <p:transition spd="med">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715404" y="0"/>
            <a:ext cx="428596"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4</a:t>
            </a:r>
            <a:endParaRPr lang="ru-RU" b="1" dirty="0">
              <a:solidFill>
                <a:schemeClr val="tx1"/>
              </a:solidFill>
            </a:endParaRPr>
          </a:p>
        </p:txBody>
      </p:sp>
      <p:sp>
        <p:nvSpPr>
          <p:cNvPr id="5" name="TextBox 4"/>
          <p:cNvSpPr txBox="1"/>
          <p:nvPr/>
        </p:nvSpPr>
        <p:spPr>
          <a:xfrm>
            <a:off x="1142976" y="1428736"/>
            <a:ext cx="7286676" cy="2308324"/>
          </a:xfrm>
          <a:prstGeom prst="rect">
            <a:avLst/>
          </a:prstGeom>
          <a:noFill/>
        </p:spPr>
        <p:txBody>
          <a:bodyPr wrap="square" rtlCol="0">
            <a:spAutoFit/>
          </a:bodyPr>
          <a:lstStyle/>
          <a:p>
            <a:pPr algn="ctr"/>
            <a:r>
              <a:rPr lang="ru-RU" sz="4800" b="1" dirty="0" smtClean="0">
                <a:solidFill>
                  <a:srgbClr val="C00000"/>
                </a:solidFill>
              </a:rPr>
              <a:t>ПРОЕКТНАЯ </a:t>
            </a:r>
          </a:p>
          <a:p>
            <a:pPr algn="ctr"/>
            <a:r>
              <a:rPr lang="ru-RU" sz="4800" b="1" dirty="0" smtClean="0">
                <a:solidFill>
                  <a:srgbClr val="C00000"/>
                </a:solidFill>
              </a:rPr>
              <a:t>ДЕЯТЕЛЬНОСТЬ </a:t>
            </a:r>
          </a:p>
          <a:p>
            <a:pPr algn="ctr"/>
            <a:r>
              <a:rPr lang="ru-RU" sz="4800" b="1" dirty="0" smtClean="0">
                <a:solidFill>
                  <a:srgbClr val="C00000"/>
                </a:solidFill>
              </a:rPr>
              <a:t>УЧАЩИХСЯ</a:t>
            </a:r>
            <a:endParaRPr lang="ru-RU" sz="4000" dirty="0">
              <a:solidFill>
                <a:srgbClr val="C00000"/>
              </a:solidFill>
            </a:endParaRPr>
          </a:p>
        </p:txBody>
      </p:sp>
    </p:spTree>
  </p:cSld>
  <p:clrMapOvr>
    <a:masterClrMapping/>
  </p:clrMapOvr>
  <p:transition spd="med">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8715404" y="0"/>
            <a:ext cx="428596"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5</a:t>
            </a:r>
            <a:endParaRPr lang="ru-RU" b="1" dirty="0">
              <a:solidFill>
                <a:schemeClr val="tx1"/>
              </a:solidFill>
            </a:endParaRPr>
          </a:p>
        </p:txBody>
      </p:sp>
      <p:sp>
        <p:nvSpPr>
          <p:cNvPr id="10" name="TextBox 9"/>
          <p:cNvSpPr txBox="1"/>
          <p:nvPr/>
        </p:nvSpPr>
        <p:spPr>
          <a:xfrm>
            <a:off x="928662" y="1143546"/>
            <a:ext cx="7572428" cy="3785652"/>
          </a:xfrm>
          <a:prstGeom prst="rect">
            <a:avLst/>
          </a:prstGeom>
          <a:noFill/>
        </p:spPr>
        <p:txBody>
          <a:bodyPr wrap="square" rtlCol="0">
            <a:spAutoFit/>
          </a:bodyPr>
          <a:lstStyle/>
          <a:p>
            <a:pPr algn="just"/>
            <a:r>
              <a:rPr lang="ru-RU" sz="2400" b="1" dirty="0" smtClean="0">
                <a:solidFill>
                  <a:srgbClr val="C00000"/>
                </a:solidFill>
              </a:rPr>
              <a:t>ПРОЕКТНАЯ ДЕЯТЕЛЬНОСТЬ УЧАЩИХСЯ</a:t>
            </a:r>
            <a:r>
              <a:rPr lang="ru-RU" sz="2400" dirty="0" smtClean="0">
                <a:solidFill>
                  <a:srgbClr val="C00000"/>
                </a:solidFill>
              </a:rPr>
              <a:t> </a:t>
            </a:r>
            <a:r>
              <a:rPr lang="ru-RU" sz="2400" dirty="0" smtClean="0"/>
              <a:t>– </a:t>
            </a:r>
            <a:r>
              <a:rPr lang="ru-RU" sz="2400" b="1" dirty="0" smtClean="0"/>
              <a:t>совместная</a:t>
            </a:r>
            <a:r>
              <a:rPr lang="ru-RU" sz="2400" dirty="0" smtClean="0"/>
              <a:t> учебно-познавательная, творческая или игровая деятельность учащихся, имеющая общую цель, согласованные методы, способы деятельности, направленные на достижение общего результата деятельности. Непременным условием проектной деятельности является наличие </a:t>
            </a:r>
            <a:r>
              <a:rPr lang="ru-RU" sz="2400" b="1" dirty="0" smtClean="0"/>
              <a:t>заранее</a:t>
            </a:r>
            <a:r>
              <a:rPr lang="ru-RU" sz="2400" dirty="0" smtClean="0"/>
              <a:t> выработанных представлений о </a:t>
            </a:r>
            <a:r>
              <a:rPr lang="ru-RU" sz="2400" b="1" dirty="0" smtClean="0"/>
              <a:t>конечном продукте </a:t>
            </a:r>
            <a:r>
              <a:rPr lang="ru-RU" sz="2400" dirty="0" smtClean="0"/>
              <a:t>деятельности, этапов проектирования и реализации проекта, включая её и рефлексию результатов деятельности.</a:t>
            </a:r>
            <a:endParaRPr lang="ru-RU" sz="2400" dirty="0"/>
          </a:p>
        </p:txBody>
      </p:sp>
    </p:spTree>
  </p:cSld>
  <p:clrMapOvr>
    <a:masterClrMapping/>
  </p:clrMapOvr>
  <p:transition spd="med">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l="58594" t="23437" r="15625" b="13750"/>
          <a:stretch>
            <a:fillRect/>
          </a:stretch>
        </p:blipFill>
        <p:spPr bwMode="auto">
          <a:xfrm flipH="1">
            <a:off x="-1" y="0"/>
            <a:ext cx="4503761" cy="6858000"/>
          </a:xfrm>
          <a:prstGeom prst="rect">
            <a:avLst/>
          </a:prstGeom>
          <a:noFill/>
          <a:ln w="9525">
            <a:noFill/>
            <a:miter lim="800000"/>
            <a:headEnd/>
            <a:tailEnd/>
          </a:ln>
          <a:effectLst/>
        </p:spPr>
      </p:pic>
      <p:sp>
        <p:nvSpPr>
          <p:cNvPr id="6" name="Прямоугольник 5"/>
          <p:cNvSpPr/>
          <p:nvPr/>
        </p:nvSpPr>
        <p:spPr>
          <a:xfrm>
            <a:off x="8715404" y="0"/>
            <a:ext cx="428596"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6</a:t>
            </a:r>
            <a:endParaRPr lang="ru-RU" b="1" dirty="0">
              <a:solidFill>
                <a:schemeClr val="tx1"/>
              </a:solidFill>
            </a:endParaRPr>
          </a:p>
        </p:txBody>
      </p:sp>
      <p:sp>
        <p:nvSpPr>
          <p:cNvPr id="7" name="TextBox 6"/>
          <p:cNvSpPr txBox="1"/>
          <p:nvPr/>
        </p:nvSpPr>
        <p:spPr>
          <a:xfrm>
            <a:off x="1500166" y="500042"/>
            <a:ext cx="6143668" cy="584775"/>
          </a:xfrm>
          <a:prstGeom prst="rect">
            <a:avLst/>
          </a:prstGeom>
          <a:noFill/>
        </p:spPr>
        <p:txBody>
          <a:bodyPr wrap="square" rtlCol="0">
            <a:spAutoFit/>
          </a:bodyPr>
          <a:lstStyle/>
          <a:p>
            <a:pPr algn="ctr"/>
            <a:r>
              <a:rPr lang="ru-RU" sz="3200" b="1" dirty="0" smtClean="0">
                <a:solidFill>
                  <a:srgbClr val="C00000"/>
                </a:solidFill>
              </a:rPr>
              <a:t>ПРОЕКТ </a:t>
            </a:r>
            <a:r>
              <a:rPr lang="ru-RU" sz="3200" b="1" smtClean="0">
                <a:solidFill>
                  <a:srgbClr val="C00000"/>
                </a:solidFill>
              </a:rPr>
              <a:t>– ЭТО ШЕСТЬ </a:t>
            </a:r>
            <a:r>
              <a:rPr lang="ru-RU" sz="3200" b="1" dirty="0" smtClean="0">
                <a:solidFill>
                  <a:srgbClr val="C00000"/>
                </a:solidFill>
              </a:rPr>
              <a:t>«П»:</a:t>
            </a:r>
            <a:endParaRPr lang="ru-RU" sz="3200" dirty="0" smtClean="0">
              <a:solidFill>
                <a:srgbClr val="C00000"/>
              </a:solidFill>
            </a:endParaRPr>
          </a:p>
        </p:txBody>
      </p:sp>
      <p:sp>
        <p:nvSpPr>
          <p:cNvPr id="8" name="TextBox 7"/>
          <p:cNvSpPr txBox="1"/>
          <p:nvPr/>
        </p:nvSpPr>
        <p:spPr>
          <a:xfrm>
            <a:off x="500034" y="1209336"/>
            <a:ext cx="8072494" cy="4862870"/>
          </a:xfrm>
          <a:prstGeom prst="rect">
            <a:avLst/>
          </a:prstGeom>
          <a:noFill/>
        </p:spPr>
        <p:txBody>
          <a:bodyPr wrap="square" rtlCol="0">
            <a:spAutoFit/>
          </a:bodyPr>
          <a:lstStyle/>
          <a:p>
            <a:pPr lvl="0" algn="just"/>
            <a:r>
              <a:rPr lang="ru-RU" sz="2000" b="1" dirty="0" smtClean="0">
                <a:solidFill>
                  <a:srgbClr val="C00000"/>
                </a:solidFill>
              </a:rPr>
              <a:t>Проблема</a:t>
            </a:r>
            <a:r>
              <a:rPr lang="ru-RU" sz="2000" dirty="0" smtClean="0"/>
              <a:t> – социально значимое противоречие, разрешение которого является прагматической целью проекта;</a:t>
            </a:r>
          </a:p>
          <a:p>
            <a:pPr lvl="0" algn="just"/>
            <a:endParaRPr lang="ru-RU" sz="1400" b="1" dirty="0" smtClean="0"/>
          </a:p>
          <a:p>
            <a:pPr lvl="0" algn="just"/>
            <a:r>
              <a:rPr lang="ru-RU" sz="2000" b="1" dirty="0" smtClean="0">
                <a:solidFill>
                  <a:srgbClr val="C00000"/>
                </a:solidFill>
              </a:rPr>
              <a:t>Проектирование</a:t>
            </a:r>
            <a:r>
              <a:rPr lang="ru-RU" sz="2000" dirty="0" smtClean="0"/>
              <a:t> – процесс разработки проекта и его фиксации в какой- либо внешне выраженной форме;</a:t>
            </a:r>
          </a:p>
          <a:p>
            <a:pPr lvl="0" algn="just"/>
            <a:endParaRPr lang="ru-RU" sz="1400" b="1" dirty="0" smtClean="0"/>
          </a:p>
          <a:p>
            <a:pPr lvl="0" algn="just"/>
            <a:r>
              <a:rPr lang="ru-RU" sz="2000" b="1" dirty="0" smtClean="0">
                <a:solidFill>
                  <a:srgbClr val="C00000"/>
                </a:solidFill>
              </a:rPr>
              <a:t>Поиск информации</a:t>
            </a:r>
            <a:r>
              <a:rPr lang="ru-RU" sz="2000" dirty="0" smtClean="0">
                <a:solidFill>
                  <a:srgbClr val="C00000"/>
                </a:solidFill>
              </a:rPr>
              <a:t> </a:t>
            </a:r>
            <a:r>
              <a:rPr lang="ru-RU" sz="2000" dirty="0" smtClean="0"/>
              <a:t>– сбор информации: обращение к уже имеющимся знаниям и жизненному опыту, работа с источниками информации, создание собственной системы хранения информации;</a:t>
            </a:r>
          </a:p>
          <a:p>
            <a:pPr lvl="0" algn="just"/>
            <a:endParaRPr lang="ru-RU" sz="1400" b="1" dirty="0" smtClean="0"/>
          </a:p>
          <a:p>
            <a:pPr lvl="0" algn="just"/>
            <a:r>
              <a:rPr lang="ru-RU" sz="2000" b="1" dirty="0" smtClean="0">
                <a:solidFill>
                  <a:srgbClr val="C00000"/>
                </a:solidFill>
              </a:rPr>
              <a:t>Продукт проектной деятельности</a:t>
            </a:r>
            <a:r>
              <a:rPr lang="ru-RU" sz="2000" dirty="0" smtClean="0">
                <a:solidFill>
                  <a:srgbClr val="C00000"/>
                </a:solidFill>
              </a:rPr>
              <a:t> </a:t>
            </a:r>
            <a:r>
              <a:rPr lang="ru-RU" sz="2000" dirty="0" smtClean="0"/>
              <a:t>– конечный результат разрешения поставленной проблемы;</a:t>
            </a:r>
          </a:p>
          <a:p>
            <a:pPr lvl="0" algn="just"/>
            <a:endParaRPr lang="ru-RU" sz="1400" b="1" dirty="0" smtClean="0"/>
          </a:p>
          <a:p>
            <a:pPr lvl="0" algn="just"/>
            <a:r>
              <a:rPr lang="ru-RU" sz="2000" b="1" dirty="0" smtClean="0">
                <a:solidFill>
                  <a:srgbClr val="C00000"/>
                </a:solidFill>
              </a:rPr>
              <a:t>Презентация</a:t>
            </a:r>
            <a:r>
              <a:rPr lang="ru-RU" sz="2000" dirty="0" smtClean="0">
                <a:solidFill>
                  <a:srgbClr val="C00000"/>
                </a:solidFill>
              </a:rPr>
              <a:t> </a:t>
            </a:r>
            <a:r>
              <a:rPr lang="ru-RU" sz="2000" dirty="0" smtClean="0"/>
              <a:t>– публичное предъявление результатов проекта.</a:t>
            </a:r>
          </a:p>
          <a:p>
            <a:pPr lvl="0" algn="just"/>
            <a:endParaRPr lang="ru-RU" sz="1400" b="1" dirty="0" smtClean="0"/>
          </a:p>
          <a:p>
            <a:pPr lvl="0" algn="just"/>
            <a:r>
              <a:rPr lang="ru-RU" sz="2000" b="1" dirty="0" smtClean="0">
                <a:solidFill>
                  <a:srgbClr val="C00000"/>
                </a:solidFill>
              </a:rPr>
              <a:t>Портфолио (папка) проекта</a:t>
            </a:r>
            <a:r>
              <a:rPr lang="ru-RU" sz="2000" dirty="0" smtClean="0">
                <a:solidFill>
                  <a:srgbClr val="C00000"/>
                </a:solidFill>
              </a:rPr>
              <a:t> </a:t>
            </a:r>
            <a:r>
              <a:rPr lang="ru-RU" sz="2000" dirty="0" smtClean="0"/>
              <a:t>– подборка всех рабочих материалов проекта.</a:t>
            </a:r>
            <a:endParaRPr lang="ru-RU" sz="2000" dirty="0"/>
          </a:p>
        </p:txBody>
      </p:sp>
    </p:spTree>
  </p:cSld>
  <p:clrMapOvr>
    <a:masterClrMapping/>
  </p:clrMapOvr>
  <p:transition spd="med">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l="58594" t="23437" r="15625" b="13750"/>
          <a:stretch>
            <a:fillRect/>
          </a:stretch>
        </p:blipFill>
        <p:spPr bwMode="auto">
          <a:xfrm flipH="1">
            <a:off x="-1" y="0"/>
            <a:ext cx="4503761" cy="6858000"/>
          </a:xfrm>
          <a:prstGeom prst="rect">
            <a:avLst/>
          </a:prstGeom>
          <a:noFill/>
          <a:ln w="9525">
            <a:noFill/>
            <a:miter lim="800000"/>
            <a:headEnd/>
            <a:tailEnd/>
          </a:ln>
          <a:effectLst/>
        </p:spPr>
      </p:pic>
      <p:sp>
        <p:nvSpPr>
          <p:cNvPr id="6" name="Прямоугольник 5"/>
          <p:cNvSpPr/>
          <p:nvPr/>
        </p:nvSpPr>
        <p:spPr>
          <a:xfrm>
            <a:off x="8715404" y="0"/>
            <a:ext cx="428596"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7</a:t>
            </a:r>
            <a:endParaRPr lang="ru-RU" b="1" dirty="0">
              <a:solidFill>
                <a:schemeClr val="tx1"/>
              </a:solidFill>
            </a:endParaRPr>
          </a:p>
        </p:txBody>
      </p:sp>
      <p:sp>
        <p:nvSpPr>
          <p:cNvPr id="7" name="TextBox 6"/>
          <p:cNvSpPr txBox="1"/>
          <p:nvPr/>
        </p:nvSpPr>
        <p:spPr>
          <a:xfrm>
            <a:off x="642910" y="500042"/>
            <a:ext cx="7715304" cy="1384995"/>
          </a:xfrm>
          <a:prstGeom prst="rect">
            <a:avLst/>
          </a:prstGeom>
          <a:noFill/>
        </p:spPr>
        <p:txBody>
          <a:bodyPr wrap="square" rtlCol="0">
            <a:spAutoFit/>
          </a:bodyPr>
          <a:lstStyle/>
          <a:p>
            <a:pPr algn="ctr"/>
            <a:r>
              <a:rPr lang="ru-RU" sz="2800" b="1" dirty="0" smtClean="0">
                <a:solidFill>
                  <a:srgbClr val="C00000"/>
                </a:solidFill>
              </a:rPr>
              <a:t>ОБЩЕУЧЕБНЫЕ УМЕНИЯ И НАВЫКИ, ФОРМИРУЕМЫЕ В ПРОЕКТНОЙ ДЕЯТЕЛЬНОСТИ</a:t>
            </a:r>
            <a:endParaRPr lang="ru-RU" sz="2800" dirty="0" smtClean="0">
              <a:solidFill>
                <a:srgbClr val="C00000"/>
              </a:solidFill>
            </a:endParaRPr>
          </a:p>
        </p:txBody>
      </p:sp>
      <p:sp>
        <p:nvSpPr>
          <p:cNvPr id="9" name="TextBox 8"/>
          <p:cNvSpPr txBox="1"/>
          <p:nvPr/>
        </p:nvSpPr>
        <p:spPr>
          <a:xfrm>
            <a:off x="571472" y="2000240"/>
            <a:ext cx="8001056" cy="4247317"/>
          </a:xfrm>
          <a:prstGeom prst="rect">
            <a:avLst/>
          </a:prstGeom>
          <a:noFill/>
        </p:spPr>
        <p:txBody>
          <a:bodyPr wrap="square" rtlCol="0">
            <a:spAutoFit/>
          </a:bodyPr>
          <a:lstStyle/>
          <a:p>
            <a:pPr lvl="0" algn="ctr"/>
            <a:r>
              <a:rPr lang="ru-RU" sz="2800" b="1" i="1" u="sng" dirty="0" smtClean="0"/>
              <a:t>1. Умения и навыки работы в сотрудничестве:</a:t>
            </a:r>
            <a:endParaRPr lang="ru-RU" sz="2800" dirty="0" smtClean="0"/>
          </a:p>
          <a:p>
            <a:pPr lvl="0" indent="723900" algn="just">
              <a:buFont typeface="Times New Roman" pitchFamily="18" charset="0"/>
              <a:buChar char="–"/>
            </a:pPr>
            <a:r>
              <a:rPr lang="ru-RU" sz="2800" dirty="0" smtClean="0"/>
              <a:t>Навыки коллективного планирования</a:t>
            </a:r>
          </a:p>
          <a:p>
            <a:pPr lvl="0" indent="723900" algn="just">
              <a:buFont typeface="Times New Roman" pitchFamily="18" charset="0"/>
              <a:buChar char="–"/>
            </a:pPr>
            <a:r>
              <a:rPr lang="ru-RU" sz="2800" dirty="0" smtClean="0"/>
              <a:t>Умение взаимодействовать с любым партнером</a:t>
            </a:r>
          </a:p>
          <a:p>
            <a:pPr lvl="0" indent="723900" algn="just">
              <a:buFont typeface="Times New Roman" pitchFamily="18" charset="0"/>
              <a:buChar char="–"/>
            </a:pPr>
            <a:r>
              <a:rPr lang="ru-RU" sz="2800" dirty="0" smtClean="0"/>
              <a:t>Навыки взаимопомощи в группе в решении общих задач</a:t>
            </a:r>
          </a:p>
          <a:p>
            <a:pPr lvl="0" indent="723900" algn="just">
              <a:buFont typeface="Times New Roman" pitchFamily="18" charset="0"/>
              <a:buChar char="–"/>
            </a:pPr>
            <a:r>
              <a:rPr lang="ru-RU" sz="2800" dirty="0" smtClean="0"/>
              <a:t>Навыки делового партнерского общения</a:t>
            </a:r>
          </a:p>
          <a:p>
            <a:pPr lvl="0" indent="723900" algn="just">
              <a:buFont typeface="Times New Roman" pitchFamily="18" charset="0"/>
              <a:buChar char="–"/>
            </a:pPr>
            <a:r>
              <a:rPr lang="ru-RU" sz="2800" dirty="0" smtClean="0"/>
              <a:t>Умение находить и исправлять ошибки в работе других участников группы</a:t>
            </a:r>
          </a:p>
          <a:p>
            <a:endParaRPr lang="ru-RU" dirty="0"/>
          </a:p>
        </p:txBody>
      </p:sp>
    </p:spTree>
  </p:cSld>
  <p:clrMapOvr>
    <a:masterClrMapping/>
  </p:clrMapOvr>
  <p:transition spd="med">
    <p:wheel spokes="1"/>
  </p:transition>
  <p:timing>
    <p:tnLst>
      <p:par>
        <p:cTn id="1" dur="indefinite" restart="never" nodeType="tmRoot"/>
      </p:par>
    </p:tnLst>
  </p:timing>
</p:sld>
</file>

<file path=ppt/theme/theme1.xml><?xml version="1.0" encoding="utf-8"?>
<a:theme xmlns:a="http://schemas.openxmlformats.org/drawingml/2006/main" name="Тема Office">
  <a:themeElements>
    <a:clrScheme name="Другая 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0000"/>
      </a:hlink>
      <a:folHlink>
        <a:srgbClr val="FAC08F"/>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TotalTime>
  <Words>1833</Words>
  <Application>Microsoft Office PowerPoint</Application>
  <PresentationFormat>Экран (4:3)</PresentationFormat>
  <Paragraphs>352</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Тема Office</vt:lpstr>
      <vt:lpstr>Слайд 1</vt:lpstr>
      <vt:lpstr>Слайд 2</vt:lpstr>
      <vt:lpstr>Слайд 3</vt:lpstr>
      <vt:lpstr>Слайд 4</vt:lpstr>
      <vt:lpstr>НОРМАТИВНЫЕ ДОКУМЕНТЫ, ОТРАЖАЮЩИЕ НЕОБХОДИМОСТЬ ОРГАНИЗАЦИИ ПРОЕКТНОЙ ДЕЯТЕЛЬНОСТИ </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 ВОПРОСЫ – ПОМОЩНИКИ   ДЛЯ ПОДГОТОВКИ К ЗАЩИТЕ ПРОЕКТА:</vt:lpstr>
      <vt:lpstr>ЧТО  ОЦЕНИВАТЬ  В  ГРУППОВОМ  ПРОЕКТЕ:</vt:lpstr>
      <vt:lpstr>Слайд 32</vt:lpstr>
      <vt:lpstr>Тематика реализованных проектов</vt:lpstr>
      <vt:lpstr>  1. Здоровая молодежь - здоровое будущее! 2. Агентство недвижимости «Теплый дом» 3. Сеть гостиниц –кафе «У дороги» 4. «Мы – вместе!» радио школы 5. Магазин экзотических фруктов «Мангустин» за экологический проект 6. Социальная столовая «Жемчужина» – за актуальность 7. Дети без границ 8. Безотходное производство 9. Дорога добра 10. Кто, если не мы 11. Метро без границ 12. Социальный центр «Мигрант» 13. Новая жизнь исчезающим деревьям 14. Социальное такси 15. Они такие же как мы  </vt:lpstr>
      <vt:lpstr>Тематика проектов</vt:lpstr>
      <vt:lpstr>1. Педагогический проект «Проблемы правового воспитания детей и молодежи» в рамках президентского проекта «Открытая академия правовой культуры детей и молодежи» 2. Региональный проект «Проблемы и пути взаимодействия образовательных организаций и работодателей» 3. Участие во Всероссийском конкурсе проектов молодежи «Моя законотворческая инициатива» </vt:lpstr>
      <vt:lpstr>Тематика проектов</vt:lpstr>
      <vt:lpstr>1. Деловая игра «Час суда» 2. Деловая игра «Умение разрешать конфликтные ситуации» 3. Деловая игра «Защита от манипулятивного воздействия» 4. Деловая игра «Судебная  защита при решении спорных вопросов по результатам МСЭ» 5. Конференция «Значимость моей будущей профессии»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user</cp:lastModifiedBy>
  <cp:revision>127</cp:revision>
  <dcterms:created xsi:type="dcterms:W3CDTF">2013-08-20T23:50:31Z</dcterms:created>
  <dcterms:modified xsi:type="dcterms:W3CDTF">2020-06-16T14:09:08Z</dcterms:modified>
</cp:coreProperties>
</file>