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8" r:id="rId3"/>
    <p:sldId id="280" r:id="rId4"/>
    <p:sldId id="281" r:id="rId5"/>
    <p:sldId id="273" r:id="rId6"/>
    <p:sldId id="271" r:id="rId7"/>
    <p:sldId id="282" r:id="rId8"/>
    <p:sldId id="275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0D568-F89C-4890-B6AB-F417EFE77A6C}" type="doc">
      <dgm:prSet loTypeId="urn:microsoft.com/office/officeart/2005/8/layout/matrix1" loCatId="matrix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C8721EC-4C22-417D-87DA-BA9A73199B48}">
      <dgm:prSet phldrT="[Текст]" custT="1"/>
      <dgm:spPr/>
      <dgm:t>
        <a:bodyPr/>
        <a:lstStyle/>
        <a:p>
          <a:r>
            <a:rPr lang="ru-RU" sz="2000" b="1" dirty="0" smtClean="0"/>
            <a:t>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Современные информационные средства  ОБУЧЕНИЯ</a:t>
          </a:r>
          <a:endParaRPr lang="ru-RU" sz="2000" b="1" dirty="0"/>
        </a:p>
      </dgm:t>
    </dgm:pt>
    <dgm:pt modelId="{B4EA2ED7-6469-4D6A-9F04-15194FADDD07}" type="parTrans" cxnId="{183ED8ED-41AC-4443-A3BF-BB2D380013A1}">
      <dgm:prSet/>
      <dgm:spPr/>
      <dgm:t>
        <a:bodyPr/>
        <a:lstStyle/>
        <a:p>
          <a:endParaRPr lang="ru-RU"/>
        </a:p>
      </dgm:t>
    </dgm:pt>
    <dgm:pt modelId="{D5A16B1F-617D-4186-88D3-0F0444C38ECE}" type="sibTrans" cxnId="{183ED8ED-41AC-4443-A3BF-BB2D380013A1}">
      <dgm:prSet/>
      <dgm:spPr/>
      <dgm:t>
        <a:bodyPr/>
        <a:lstStyle/>
        <a:p>
          <a:endParaRPr lang="ru-RU"/>
        </a:p>
      </dgm:t>
    </dgm:pt>
    <dgm:pt modelId="{6E8E9217-991C-4786-A415-66125B52DE9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Электронная почта</a:t>
          </a:r>
        </a:p>
      </dgm:t>
    </dgm:pt>
    <dgm:pt modelId="{9088A234-AB8C-4D8C-8851-3FE04C89ECBE}" type="parTrans" cxnId="{4A94912D-1D1D-47F0-B8A6-A3859EA75072}">
      <dgm:prSet/>
      <dgm:spPr/>
      <dgm:t>
        <a:bodyPr/>
        <a:lstStyle/>
        <a:p>
          <a:endParaRPr lang="ru-RU"/>
        </a:p>
      </dgm:t>
    </dgm:pt>
    <dgm:pt modelId="{7EADB867-C34C-49FE-95C9-1B222A745BD4}" type="sibTrans" cxnId="{4A94912D-1D1D-47F0-B8A6-A3859EA75072}">
      <dgm:prSet/>
      <dgm:spPr/>
      <dgm:t>
        <a:bodyPr/>
        <a:lstStyle/>
        <a:p>
          <a:endParaRPr lang="ru-RU"/>
        </a:p>
      </dgm:t>
    </dgm:pt>
    <dgm:pt modelId="{272862E2-2A78-4FB4-9A47-6C6EF53233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err="1" smtClean="0"/>
            <a:t>skype</a:t>
          </a:r>
          <a:endParaRPr lang="ru-RU" sz="2800" b="1" dirty="0" smtClean="0"/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gm:t>
    </dgm:pt>
    <dgm:pt modelId="{04583BC1-448F-460D-92D5-04997F48A95F}" type="parTrans" cxnId="{CA633370-09AD-42AC-8CD2-81719DAB5992}">
      <dgm:prSet/>
      <dgm:spPr/>
      <dgm:t>
        <a:bodyPr/>
        <a:lstStyle/>
        <a:p>
          <a:endParaRPr lang="ru-RU"/>
        </a:p>
      </dgm:t>
    </dgm:pt>
    <dgm:pt modelId="{71247428-6C9D-4FD0-BE29-11358247353A}" type="sibTrans" cxnId="{CA633370-09AD-42AC-8CD2-81719DAB5992}">
      <dgm:prSet/>
      <dgm:spPr/>
      <dgm:t>
        <a:bodyPr/>
        <a:lstStyle/>
        <a:p>
          <a:endParaRPr lang="ru-RU"/>
        </a:p>
      </dgm:t>
    </dgm:pt>
    <dgm:pt modelId="{6813914F-2ED7-4074-B7F3-155083C9065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/>
            <a:t>Whatsapp</a:t>
          </a:r>
          <a:endParaRPr lang="ru-RU" sz="2000" b="1" dirty="0" smtClean="0">
            <a:solidFill>
              <a:schemeClr val="tx1"/>
            </a:solidFill>
            <a:latin typeface="a_ConceptoNr" pitchFamily="82" charset="-52"/>
          </a:endParaRP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1CEE6E6-A6EA-4BD3-A21F-DCF5EE92E64C}" type="parTrans" cxnId="{0AD767FA-09DD-4D71-A5AF-EEF9BFF0B686}">
      <dgm:prSet/>
      <dgm:spPr/>
      <dgm:t>
        <a:bodyPr/>
        <a:lstStyle/>
        <a:p>
          <a:endParaRPr lang="ru-RU"/>
        </a:p>
      </dgm:t>
    </dgm:pt>
    <dgm:pt modelId="{F5B7D1C3-EFC6-4162-AF3E-713CE33A6769}" type="sibTrans" cxnId="{0AD767FA-09DD-4D71-A5AF-EEF9BFF0B686}">
      <dgm:prSet/>
      <dgm:spPr/>
      <dgm:t>
        <a:bodyPr/>
        <a:lstStyle/>
        <a:p>
          <a:endParaRPr lang="ru-RU"/>
        </a:p>
      </dgm:t>
    </dgm:pt>
    <dgm:pt modelId="{1BFD90A9-04AC-46E9-AB15-BD1A3B12DD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Социальные сети</a:t>
          </a: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81FF17B-BDE4-463C-814D-8C947D5907C5}" type="parTrans" cxnId="{84DDFA37-B6C4-4DFD-8FAD-182FFEC8D67E}">
      <dgm:prSet/>
      <dgm:spPr/>
      <dgm:t>
        <a:bodyPr/>
        <a:lstStyle/>
        <a:p>
          <a:endParaRPr lang="ru-RU"/>
        </a:p>
      </dgm:t>
    </dgm:pt>
    <dgm:pt modelId="{3B72AD10-0F63-4E2A-A41F-2A8A6E340686}" type="sibTrans" cxnId="{84DDFA37-B6C4-4DFD-8FAD-182FFEC8D67E}">
      <dgm:prSet/>
      <dgm:spPr/>
      <dgm:t>
        <a:bodyPr/>
        <a:lstStyle/>
        <a:p>
          <a:endParaRPr lang="ru-RU"/>
        </a:p>
      </dgm:t>
    </dgm:pt>
    <dgm:pt modelId="{BC0D7DBB-608D-4A97-9B16-865F3C47CBDB}" type="pres">
      <dgm:prSet presAssocID="{3680D568-F89C-4890-B6AB-F417EFE77A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ADE70-FAAD-44E0-A614-2E442A3E6874}" type="pres">
      <dgm:prSet presAssocID="{3680D568-F89C-4890-B6AB-F417EFE77A6C}" presName="matrix" presStyleCnt="0"/>
      <dgm:spPr/>
      <dgm:t>
        <a:bodyPr/>
        <a:lstStyle/>
        <a:p>
          <a:endParaRPr lang="ru-RU"/>
        </a:p>
      </dgm:t>
    </dgm:pt>
    <dgm:pt modelId="{D19C9258-CE8D-4C8E-8DB3-D3B6F7D2AE0B}" type="pres">
      <dgm:prSet presAssocID="{3680D568-F89C-4890-B6AB-F417EFE77A6C}" presName="tile1" presStyleLbl="node1" presStyleIdx="0" presStyleCnt="4" custLinFactNeighborX="-1515" custLinFactNeighborY="-1916"/>
      <dgm:spPr/>
      <dgm:t>
        <a:bodyPr/>
        <a:lstStyle/>
        <a:p>
          <a:endParaRPr lang="ru-RU"/>
        </a:p>
      </dgm:t>
    </dgm:pt>
    <dgm:pt modelId="{9A16B880-BADF-484E-9838-2D419951AEC9}" type="pres">
      <dgm:prSet presAssocID="{3680D568-F89C-4890-B6AB-F417EFE77A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F90C9-479C-4248-8900-E14F3F7D7137}" type="pres">
      <dgm:prSet presAssocID="{3680D568-F89C-4890-B6AB-F417EFE77A6C}" presName="tile2" presStyleLbl="node1" presStyleIdx="1" presStyleCnt="4"/>
      <dgm:spPr/>
      <dgm:t>
        <a:bodyPr/>
        <a:lstStyle/>
        <a:p>
          <a:endParaRPr lang="ru-RU"/>
        </a:p>
      </dgm:t>
    </dgm:pt>
    <dgm:pt modelId="{84B61225-013C-4A93-B20F-28B69EE7E070}" type="pres">
      <dgm:prSet presAssocID="{3680D568-F89C-4890-B6AB-F417EFE77A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3E76C-CDBE-4DF1-8AEA-784349A0DCE6}" type="pres">
      <dgm:prSet presAssocID="{3680D568-F89C-4890-B6AB-F417EFE77A6C}" presName="tile3" presStyleLbl="node1" presStyleIdx="2" presStyleCnt="4" custLinFactNeighborX="-6620" custLinFactNeighborY="-199"/>
      <dgm:spPr/>
      <dgm:t>
        <a:bodyPr/>
        <a:lstStyle/>
        <a:p>
          <a:endParaRPr lang="ru-RU"/>
        </a:p>
      </dgm:t>
    </dgm:pt>
    <dgm:pt modelId="{319060D3-F6A0-4609-9535-73BAF81F4CF2}" type="pres">
      <dgm:prSet presAssocID="{3680D568-F89C-4890-B6AB-F417EFE77A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F603-15A2-4B0F-BB38-2C553EF158CE}" type="pres">
      <dgm:prSet presAssocID="{3680D568-F89C-4890-B6AB-F417EFE77A6C}" presName="tile4" presStyleLbl="node1" presStyleIdx="3" presStyleCnt="4"/>
      <dgm:spPr/>
      <dgm:t>
        <a:bodyPr/>
        <a:lstStyle/>
        <a:p>
          <a:endParaRPr lang="ru-RU"/>
        </a:p>
      </dgm:t>
    </dgm:pt>
    <dgm:pt modelId="{AD4594B1-331B-4B13-92C4-CD9E971F6372}" type="pres">
      <dgm:prSet presAssocID="{3680D568-F89C-4890-B6AB-F417EFE77A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BA64-400C-4296-8A8F-FAA28D8ABA30}" type="pres">
      <dgm:prSet presAssocID="{3680D568-F89C-4890-B6AB-F417EFE77A6C}" presName="centerTile" presStyleLbl="fgShp" presStyleIdx="0" presStyleCnt="1" custScaleX="215159" custScaleY="140658" custLinFactNeighborX="1200" custLinFactNeighborY="-63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72263-E14C-45DF-9164-AF5AED9CF723}" type="presOf" srcId="{6E8E9217-991C-4786-A415-66125B52DE92}" destId="{D19C9258-CE8D-4C8E-8DB3-D3B6F7D2AE0B}" srcOrd="0" destOrd="0" presId="urn:microsoft.com/office/officeart/2005/8/layout/matrix1"/>
    <dgm:cxn modelId="{A42A332D-E90D-4E19-B49F-1098A8E511BB}" type="presOf" srcId="{272862E2-2A78-4FB4-9A47-6C6EF5323304}" destId="{48AF90C9-479C-4248-8900-E14F3F7D7137}" srcOrd="0" destOrd="0" presId="urn:microsoft.com/office/officeart/2005/8/layout/matrix1"/>
    <dgm:cxn modelId="{F57C1F45-E849-48E8-A64F-A4C4F34F1E05}" type="presOf" srcId="{6813914F-2ED7-4074-B7F3-155083C90652}" destId="{319060D3-F6A0-4609-9535-73BAF81F4CF2}" srcOrd="1" destOrd="0" presId="urn:microsoft.com/office/officeart/2005/8/layout/matrix1"/>
    <dgm:cxn modelId="{CFEE09A9-F772-412A-8A41-CB120675CB5F}" type="presOf" srcId="{3680D568-F89C-4890-B6AB-F417EFE77A6C}" destId="{BC0D7DBB-608D-4A97-9B16-865F3C47CBDB}" srcOrd="0" destOrd="0" presId="urn:microsoft.com/office/officeart/2005/8/layout/matrix1"/>
    <dgm:cxn modelId="{0AD767FA-09DD-4D71-A5AF-EEF9BFF0B686}" srcId="{8C8721EC-4C22-417D-87DA-BA9A73199B48}" destId="{6813914F-2ED7-4074-B7F3-155083C90652}" srcOrd="2" destOrd="0" parTransId="{A1CEE6E6-A6EA-4BD3-A21F-DCF5EE92E64C}" sibTransId="{F5B7D1C3-EFC6-4162-AF3E-713CE33A6769}"/>
    <dgm:cxn modelId="{D8152D9A-B5AF-4AAC-9421-D84A4A5DD8C7}" type="presOf" srcId="{1BFD90A9-04AC-46E9-AB15-BD1A3B12DDCA}" destId="{AD4594B1-331B-4B13-92C4-CD9E971F6372}" srcOrd="1" destOrd="0" presId="urn:microsoft.com/office/officeart/2005/8/layout/matrix1"/>
    <dgm:cxn modelId="{4A94912D-1D1D-47F0-B8A6-A3859EA75072}" srcId="{8C8721EC-4C22-417D-87DA-BA9A73199B48}" destId="{6E8E9217-991C-4786-A415-66125B52DE92}" srcOrd="0" destOrd="0" parTransId="{9088A234-AB8C-4D8C-8851-3FE04C89ECBE}" sibTransId="{7EADB867-C34C-49FE-95C9-1B222A745BD4}"/>
    <dgm:cxn modelId="{2CC8415C-1DFE-4D36-9B02-64E325A1CBCE}" type="presOf" srcId="{6813914F-2ED7-4074-B7F3-155083C90652}" destId="{4B03E76C-CDBE-4DF1-8AEA-784349A0DCE6}" srcOrd="0" destOrd="0" presId="urn:microsoft.com/office/officeart/2005/8/layout/matrix1"/>
    <dgm:cxn modelId="{2DA55F56-53A5-449B-A480-3129A763BF8C}" type="presOf" srcId="{8C8721EC-4C22-417D-87DA-BA9A73199B48}" destId="{5E58BA64-400C-4296-8A8F-FAA28D8ABA30}" srcOrd="0" destOrd="0" presId="urn:microsoft.com/office/officeart/2005/8/layout/matrix1"/>
    <dgm:cxn modelId="{329EEA86-B07A-4C6C-B35D-14B4A3C017EE}" type="presOf" srcId="{272862E2-2A78-4FB4-9A47-6C6EF5323304}" destId="{84B61225-013C-4A93-B20F-28B69EE7E070}" srcOrd="1" destOrd="0" presId="urn:microsoft.com/office/officeart/2005/8/layout/matrix1"/>
    <dgm:cxn modelId="{84DDFA37-B6C4-4DFD-8FAD-182FFEC8D67E}" srcId="{8C8721EC-4C22-417D-87DA-BA9A73199B48}" destId="{1BFD90A9-04AC-46E9-AB15-BD1A3B12DDCA}" srcOrd="3" destOrd="0" parTransId="{681FF17B-BDE4-463C-814D-8C947D5907C5}" sibTransId="{3B72AD10-0F63-4E2A-A41F-2A8A6E340686}"/>
    <dgm:cxn modelId="{183ED8ED-41AC-4443-A3BF-BB2D380013A1}" srcId="{3680D568-F89C-4890-B6AB-F417EFE77A6C}" destId="{8C8721EC-4C22-417D-87DA-BA9A73199B48}" srcOrd="0" destOrd="0" parTransId="{B4EA2ED7-6469-4D6A-9F04-15194FADDD07}" sibTransId="{D5A16B1F-617D-4186-88D3-0F0444C38ECE}"/>
    <dgm:cxn modelId="{242C3D62-8E54-4644-BF63-E87A820D81D9}" type="presOf" srcId="{6E8E9217-991C-4786-A415-66125B52DE92}" destId="{9A16B880-BADF-484E-9838-2D419951AEC9}" srcOrd="1" destOrd="0" presId="urn:microsoft.com/office/officeart/2005/8/layout/matrix1"/>
    <dgm:cxn modelId="{CA633370-09AD-42AC-8CD2-81719DAB5992}" srcId="{8C8721EC-4C22-417D-87DA-BA9A73199B48}" destId="{272862E2-2A78-4FB4-9A47-6C6EF5323304}" srcOrd="1" destOrd="0" parTransId="{04583BC1-448F-460D-92D5-04997F48A95F}" sibTransId="{71247428-6C9D-4FD0-BE29-11358247353A}"/>
    <dgm:cxn modelId="{1E169F52-1517-48B9-B721-357059A0A009}" type="presOf" srcId="{1BFD90A9-04AC-46E9-AB15-BD1A3B12DDCA}" destId="{C53BF603-15A2-4B0F-BB38-2C553EF158CE}" srcOrd="0" destOrd="0" presId="urn:microsoft.com/office/officeart/2005/8/layout/matrix1"/>
    <dgm:cxn modelId="{DF353682-CB15-4B54-9CDD-CEE15785C538}" type="presParOf" srcId="{BC0D7DBB-608D-4A97-9B16-865F3C47CBDB}" destId="{B59ADE70-FAAD-44E0-A614-2E442A3E6874}" srcOrd="0" destOrd="0" presId="urn:microsoft.com/office/officeart/2005/8/layout/matrix1"/>
    <dgm:cxn modelId="{F4CB3811-DB5F-4A40-970F-236EE175CDA9}" type="presParOf" srcId="{B59ADE70-FAAD-44E0-A614-2E442A3E6874}" destId="{D19C9258-CE8D-4C8E-8DB3-D3B6F7D2AE0B}" srcOrd="0" destOrd="0" presId="urn:microsoft.com/office/officeart/2005/8/layout/matrix1"/>
    <dgm:cxn modelId="{90CCF348-E1EC-43E2-ABA0-6E1073FCEA9E}" type="presParOf" srcId="{B59ADE70-FAAD-44E0-A614-2E442A3E6874}" destId="{9A16B880-BADF-484E-9838-2D419951AEC9}" srcOrd="1" destOrd="0" presId="urn:microsoft.com/office/officeart/2005/8/layout/matrix1"/>
    <dgm:cxn modelId="{F788EDFA-4349-4EAE-B14F-469139C01C48}" type="presParOf" srcId="{B59ADE70-FAAD-44E0-A614-2E442A3E6874}" destId="{48AF90C9-479C-4248-8900-E14F3F7D7137}" srcOrd="2" destOrd="0" presId="urn:microsoft.com/office/officeart/2005/8/layout/matrix1"/>
    <dgm:cxn modelId="{CD9CF744-3550-4DEB-A6D6-1ABAE5A65E3E}" type="presParOf" srcId="{B59ADE70-FAAD-44E0-A614-2E442A3E6874}" destId="{84B61225-013C-4A93-B20F-28B69EE7E070}" srcOrd="3" destOrd="0" presId="urn:microsoft.com/office/officeart/2005/8/layout/matrix1"/>
    <dgm:cxn modelId="{5D504221-282A-4FAE-AA22-B09AE63C64C6}" type="presParOf" srcId="{B59ADE70-FAAD-44E0-A614-2E442A3E6874}" destId="{4B03E76C-CDBE-4DF1-8AEA-784349A0DCE6}" srcOrd="4" destOrd="0" presId="urn:microsoft.com/office/officeart/2005/8/layout/matrix1"/>
    <dgm:cxn modelId="{05F67B59-9025-473F-AE5A-27736306AB5F}" type="presParOf" srcId="{B59ADE70-FAAD-44E0-A614-2E442A3E6874}" destId="{319060D3-F6A0-4609-9535-73BAF81F4CF2}" srcOrd="5" destOrd="0" presId="urn:microsoft.com/office/officeart/2005/8/layout/matrix1"/>
    <dgm:cxn modelId="{CA9A7DC6-D597-4097-9493-BA92E9F36D62}" type="presParOf" srcId="{B59ADE70-FAAD-44E0-A614-2E442A3E6874}" destId="{C53BF603-15A2-4B0F-BB38-2C553EF158CE}" srcOrd="6" destOrd="0" presId="urn:microsoft.com/office/officeart/2005/8/layout/matrix1"/>
    <dgm:cxn modelId="{4BF699B6-3E9D-4441-95EB-F5A1F8037D83}" type="presParOf" srcId="{B59ADE70-FAAD-44E0-A614-2E442A3E6874}" destId="{AD4594B1-331B-4B13-92C4-CD9E971F6372}" srcOrd="7" destOrd="0" presId="urn:microsoft.com/office/officeart/2005/8/layout/matrix1"/>
    <dgm:cxn modelId="{52EF3308-0B58-4471-B713-64B472AB715F}" type="presParOf" srcId="{BC0D7DBB-608D-4A97-9B16-865F3C47CBDB}" destId="{5E58BA64-400C-4296-8A8F-FAA28D8ABA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036EA-3AB0-4F9B-9CA1-E9C84E3F7DB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3B117-040B-453A-AF08-CA577F1117C9}">
      <dgm:prSet/>
      <dgm:spPr/>
      <dgm:t>
        <a:bodyPr/>
        <a:lstStyle/>
        <a:p>
          <a:pPr rtl="0"/>
          <a:r>
            <a:rPr lang="ru-RU" b="1" dirty="0" smtClean="0"/>
            <a:t>режим видео-консультации (индивидуальной или групповой)</a:t>
          </a:r>
          <a:r>
            <a:rPr lang="ru-RU" dirty="0" smtClean="0"/>
            <a:t> </a:t>
          </a:r>
          <a:endParaRPr lang="ru-RU" dirty="0"/>
        </a:p>
      </dgm:t>
    </dgm:pt>
    <dgm:pt modelId="{C11B95BE-2964-44E1-A3DD-0EC62819151E}" type="parTrans" cxnId="{B717C1C6-33FE-481F-B57F-4D7FA7EB339F}">
      <dgm:prSet/>
      <dgm:spPr/>
      <dgm:t>
        <a:bodyPr/>
        <a:lstStyle/>
        <a:p>
          <a:endParaRPr lang="ru-RU"/>
        </a:p>
      </dgm:t>
    </dgm:pt>
    <dgm:pt modelId="{1B4A1FEB-47D1-49EA-B01C-00C1EB103EB8}" type="sibTrans" cxnId="{B717C1C6-33FE-481F-B57F-4D7FA7EB339F}">
      <dgm:prSet/>
      <dgm:spPr/>
      <dgm:t>
        <a:bodyPr/>
        <a:lstStyle/>
        <a:p>
          <a:endParaRPr lang="ru-RU"/>
        </a:p>
      </dgm:t>
    </dgm:pt>
    <dgm:pt modelId="{7F5CA4E8-6762-4FF8-9CD0-A09AB7A4BCA4}">
      <dgm:prSet/>
      <dgm:spPr/>
      <dgm:t>
        <a:bodyPr/>
        <a:lstStyle/>
        <a:p>
          <a:pPr marL="0" indent="0" rtl="0"/>
          <a:r>
            <a:rPr lang="ru-RU" b="1" dirty="0" smtClean="0"/>
            <a:t>голосовая консультация </a:t>
          </a:r>
          <a:endParaRPr lang="ru-RU" dirty="0"/>
        </a:p>
      </dgm:t>
    </dgm:pt>
    <dgm:pt modelId="{A41543DB-B9F1-4662-A6C3-5C8B7CC0B7E6}" type="parTrans" cxnId="{6B6F2E00-96E3-4D6E-9E15-3AA40C16987C}">
      <dgm:prSet/>
      <dgm:spPr/>
      <dgm:t>
        <a:bodyPr/>
        <a:lstStyle/>
        <a:p>
          <a:endParaRPr lang="ru-RU"/>
        </a:p>
      </dgm:t>
    </dgm:pt>
    <dgm:pt modelId="{8C388C43-20A8-40D0-9692-0A9785E914DA}" type="sibTrans" cxnId="{6B6F2E00-96E3-4D6E-9E15-3AA40C16987C}">
      <dgm:prSet/>
      <dgm:spPr/>
      <dgm:t>
        <a:bodyPr/>
        <a:lstStyle/>
        <a:p>
          <a:endParaRPr lang="ru-RU"/>
        </a:p>
      </dgm:t>
    </dgm:pt>
    <dgm:pt modelId="{6DB194A1-E1AC-42C6-B45F-9C5D7AED15CE}">
      <dgm:prSet/>
      <dgm:spPr/>
      <dgm:t>
        <a:bodyPr/>
        <a:lstStyle/>
        <a:p>
          <a:pPr rtl="0"/>
          <a:r>
            <a:rPr lang="ru-RU" b="1" dirty="0" smtClean="0"/>
            <a:t>переписка в чате в режиме реального времени</a:t>
          </a:r>
          <a:r>
            <a:rPr lang="ru-RU" dirty="0" smtClean="0"/>
            <a:t> </a:t>
          </a:r>
          <a:endParaRPr lang="ru-RU" dirty="0"/>
        </a:p>
      </dgm:t>
    </dgm:pt>
    <dgm:pt modelId="{3F28C372-3F28-4AE8-892F-8F8CD04FA700}" type="parTrans" cxnId="{EB45E810-0AFF-4B47-91EC-DFE4ECE2268A}">
      <dgm:prSet/>
      <dgm:spPr/>
      <dgm:t>
        <a:bodyPr/>
        <a:lstStyle/>
        <a:p>
          <a:endParaRPr lang="ru-RU"/>
        </a:p>
      </dgm:t>
    </dgm:pt>
    <dgm:pt modelId="{FF83AA57-B166-461D-9907-AEABAEB3CAA4}" type="sibTrans" cxnId="{EB45E810-0AFF-4B47-91EC-DFE4ECE2268A}">
      <dgm:prSet/>
      <dgm:spPr/>
      <dgm:t>
        <a:bodyPr/>
        <a:lstStyle/>
        <a:p>
          <a:endParaRPr lang="ru-RU"/>
        </a:p>
      </dgm:t>
    </dgm:pt>
    <dgm:pt modelId="{57B42449-7A9B-4CEC-9334-4AEDCE907654}">
      <dgm:prSet/>
      <dgm:spPr/>
      <dgm:t>
        <a:bodyPr/>
        <a:lstStyle/>
        <a:p>
          <a:pPr rtl="0"/>
          <a:r>
            <a:rPr lang="ru-RU" b="1" dirty="0" smtClean="0"/>
            <a:t>асинхронная переписка</a:t>
          </a:r>
          <a:endParaRPr lang="ru-RU" dirty="0"/>
        </a:p>
      </dgm:t>
    </dgm:pt>
    <dgm:pt modelId="{D518AC36-0F0A-4BC9-AA1F-B61636757CE9}" type="parTrans" cxnId="{62920B0D-1B77-4269-A0E3-3E04DB1E82B7}">
      <dgm:prSet/>
      <dgm:spPr/>
      <dgm:t>
        <a:bodyPr/>
        <a:lstStyle/>
        <a:p>
          <a:endParaRPr lang="ru-RU"/>
        </a:p>
      </dgm:t>
    </dgm:pt>
    <dgm:pt modelId="{30DE7ED9-9141-4FA5-9F5B-CE9040189539}" type="sibTrans" cxnId="{62920B0D-1B77-4269-A0E3-3E04DB1E82B7}">
      <dgm:prSet/>
      <dgm:spPr/>
      <dgm:t>
        <a:bodyPr/>
        <a:lstStyle/>
        <a:p>
          <a:endParaRPr lang="ru-RU"/>
        </a:p>
      </dgm:t>
    </dgm:pt>
    <dgm:pt modelId="{34E5F18B-60E7-4D7F-811D-058615C3D82C}" type="pres">
      <dgm:prSet presAssocID="{24B036EA-3AB0-4F9B-9CA1-E9C84E3F7D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86E40-D054-4EBD-B1FD-B2678716EDC2}" type="pres">
      <dgm:prSet presAssocID="{F8A3B117-040B-453A-AF08-CA577F1117C9}" presName="composite" presStyleCnt="0"/>
      <dgm:spPr/>
    </dgm:pt>
    <dgm:pt modelId="{2E0190B2-57E1-44AC-9993-B0BCCC1D8D20}" type="pres">
      <dgm:prSet presAssocID="{F8A3B117-040B-453A-AF08-CA577F1117C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5AABF-6C4B-48F4-ACDC-1A0504011AA4}" type="pres">
      <dgm:prSet presAssocID="{F8A3B117-040B-453A-AF08-CA577F1117C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C843-1064-4E5A-8D9E-4B45529F0DBE}" type="pres">
      <dgm:prSet presAssocID="{1B4A1FEB-47D1-49EA-B01C-00C1EB103EB8}" presName="spacing" presStyleCnt="0"/>
      <dgm:spPr/>
    </dgm:pt>
    <dgm:pt modelId="{76F950C1-0C98-4115-9CEE-FD2A09B15B62}" type="pres">
      <dgm:prSet presAssocID="{7F5CA4E8-6762-4FF8-9CD0-A09AB7A4BCA4}" presName="composite" presStyleCnt="0"/>
      <dgm:spPr/>
    </dgm:pt>
    <dgm:pt modelId="{5D5549D8-030E-4A7C-B9AD-CC3EE941A21F}" type="pres">
      <dgm:prSet presAssocID="{7F5CA4E8-6762-4FF8-9CD0-A09AB7A4BCA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B3E053-5361-4E83-ADC2-3E8844D22728}" type="pres">
      <dgm:prSet presAssocID="{7F5CA4E8-6762-4FF8-9CD0-A09AB7A4BCA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D44A4-4109-4940-9C97-C26B61D62488}" type="pres">
      <dgm:prSet presAssocID="{8C388C43-20A8-40D0-9692-0A9785E914DA}" presName="spacing" presStyleCnt="0"/>
      <dgm:spPr/>
    </dgm:pt>
    <dgm:pt modelId="{E0A9E0A2-9401-4621-BFE4-D0C597B2F383}" type="pres">
      <dgm:prSet presAssocID="{6DB194A1-E1AC-42C6-B45F-9C5D7AED15CE}" presName="composite" presStyleCnt="0"/>
      <dgm:spPr/>
    </dgm:pt>
    <dgm:pt modelId="{BCAE1D19-897D-4AF0-8808-C45E5CF12778}" type="pres">
      <dgm:prSet presAssocID="{6DB194A1-E1AC-42C6-B45F-9C5D7AED15C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70C9FF-8564-4DD1-879D-76D865F95B1F}" type="pres">
      <dgm:prSet presAssocID="{6DB194A1-E1AC-42C6-B45F-9C5D7AED15C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CA6A-3AE4-4180-AA22-0096857D6229}" type="pres">
      <dgm:prSet presAssocID="{FF83AA57-B166-461D-9907-AEABAEB3CAA4}" presName="spacing" presStyleCnt="0"/>
      <dgm:spPr/>
    </dgm:pt>
    <dgm:pt modelId="{FDA676A7-CC2E-4C81-A198-92CCF68294A3}" type="pres">
      <dgm:prSet presAssocID="{57B42449-7A9B-4CEC-9334-4AEDCE907654}" presName="composite" presStyleCnt="0"/>
      <dgm:spPr/>
    </dgm:pt>
    <dgm:pt modelId="{3D15A7BB-7491-493C-99E9-E821981322E3}" type="pres">
      <dgm:prSet presAssocID="{57B42449-7A9B-4CEC-9334-4AEDCE90765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449068-C312-442B-88F8-61BC09534D7D}" type="pres">
      <dgm:prSet presAssocID="{57B42449-7A9B-4CEC-9334-4AEDCE90765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20B0D-1B77-4269-A0E3-3E04DB1E82B7}" srcId="{24B036EA-3AB0-4F9B-9CA1-E9C84E3F7DBE}" destId="{57B42449-7A9B-4CEC-9334-4AEDCE907654}" srcOrd="3" destOrd="0" parTransId="{D518AC36-0F0A-4BC9-AA1F-B61636757CE9}" sibTransId="{30DE7ED9-9141-4FA5-9F5B-CE9040189539}"/>
    <dgm:cxn modelId="{E755BD57-1DBA-445B-8AD8-707EF39368E9}" type="presOf" srcId="{7F5CA4E8-6762-4FF8-9CD0-A09AB7A4BCA4}" destId="{25B3E053-5361-4E83-ADC2-3E8844D22728}" srcOrd="0" destOrd="0" presId="urn:microsoft.com/office/officeart/2005/8/layout/vList3#1"/>
    <dgm:cxn modelId="{2686E3E5-30E2-4BFC-BCDC-EC873B59ACFC}" type="presOf" srcId="{24B036EA-3AB0-4F9B-9CA1-E9C84E3F7DBE}" destId="{34E5F18B-60E7-4D7F-811D-058615C3D82C}" srcOrd="0" destOrd="0" presId="urn:microsoft.com/office/officeart/2005/8/layout/vList3#1"/>
    <dgm:cxn modelId="{887C47E3-218F-4D1E-AFDD-B8E741D7BF50}" type="presOf" srcId="{57B42449-7A9B-4CEC-9334-4AEDCE907654}" destId="{FC449068-C312-442B-88F8-61BC09534D7D}" srcOrd="0" destOrd="0" presId="urn:microsoft.com/office/officeart/2005/8/layout/vList3#1"/>
    <dgm:cxn modelId="{2F32F5F5-A60B-4C92-9EB1-54F551CE622E}" type="presOf" srcId="{F8A3B117-040B-453A-AF08-CA577F1117C9}" destId="{7DD5AABF-6C4B-48F4-ACDC-1A0504011AA4}" srcOrd="0" destOrd="0" presId="urn:microsoft.com/office/officeart/2005/8/layout/vList3#1"/>
    <dgm:cxn modelId="{EB45E810-0AFF-4B47-91EC-DFE4ECE2268A}" srcId="{24B036EA-3AB0-4F9B-9CA1-E9C84E3F7DBE}" destId="{6DB194A1-E1AC-42C6-B45F-9C5D7AED15CE}" srcOrd="2" destOrd="0" parTransId="{3F28C372-3F28-4AE8-892F-8F8CD04FA700}" sibTransId="{FF83AA57-B166-461D-9907-AEABAEB3CAA4}"/>
    <dgm:cxn modelId="{6B6F2E00-96E3-4D6E-9E15-3AA40C16987C}" srcId="{24B036EA-3AB0-4F9B-9CA1-E9C84E3F7DBE}" destId="{7F5CA4E8-6762-4FF8-9CD0-A09AB7A4BCA4}" srcOrd="1" destOrd="0" parTransId="{A41543DB-B9F1-4662-A6C3-5C8B7CC0B7E6}" sibTransId="{8C388C43-20A8-40D0-9692-0A9785E914DA}"/>
    <dgm:cxn modelId="{D2FB05EC-556C-45E5-B4F0-248082CD4485}" type="presOf" srcId="{6DB194A1-E1AC-42C6-B45F-9C5D7AED15CE}" destId="{2E70C9FF-8564-4DD1-879D-76D865F95B1F}" srcOrd="0" destOrd="0" presId="urn:microsoft.com/office/officeart/2005/8/layout/vList3#1"/>
    <dgm:cxn modelId="{B717C1C6-33FE-481F-B57F-4D7FA7EB339F}" srcId="{24B036EA-3AB0-4F9B-9CA1-E9C84E3F7DBE}" destId="{F8A3B117-040B-453A-AF08-CA577F1117C9}" srcOrd="0" destOrd="0" parTransId="{C11B95BE-2964-44E1-A3DD-0EC62819151E}" sibTransId="{1B4A1FEB-47D1-49EA-B01C-00C1EB103EB8}"/>
    <dgm:cxn modelId="{5BB0990C-1440-4C83-85C3-077F487FB9EC}" type="presParOf" srcId="{34E5F18B-60E7-4D7F-811D-058615C3D82C}" destId="{17686E40-D054-4EBD-B1FD-B2678716EDC2}" srcOrd="0" destOrd="0" presId="urn:microsoft.com/office/officeart/2005/8/layout/vList3#1"/>
    <dgm:cxn modelId="{1CD80988-964A-40CF-9A8D-5D14CEFA2971}" type="presParOf" srcId="{17686E40-D054-4EBD-B1FD-B2678716EDC2}" destId="{2E0190B2-57E1-44AC-9993-B0BCCC1D8D20}" srcOrd="0" destOrd="0" presId="urn:microsoft.com/office/officeart/2005/8/layout/vList3#1"/>
    <dgm:cxn modelId="{81D45F01-D2E5-4574-87E3-30FA4F0B7777}" type="presParOf" srcId="{17686E40-D054-4EBD-B1FD-B2678716EDC2}" destId="{7DD5AABF-6C4B-48F4-ACDC-1A0504011AA4}" srcOrd="1" destOrd="0" presId="urn:microsoft.com/office/officeart/2005/8/layout/vList3#1"/>
    <dgm:cxn modelId="{DD635C9B-528D-48A5-84D4-7D4ECF69D22F}" type="presParOf" srcId="{34E5F18B-60E7-4D7F-811D-058615C3D82C}" destId="{D92AC843-1064-4E5A-8D9E-4B45529F0DBE}" srcOrd="1" destOrd="0" presId="urn:microsoft.com/office/officeart/2005/8/layout/vList3#1"/>
    <dgm:cxn modelId="{E6ADA15F-F5BC-4CE4-A8FC-7EB83E8A6D02}" type="presParOf" srcId="{34E5F18B-60E7-4D7F-811D-058615C3D82C}" destId="{76F950C1-0C98-4115-9CEE-FD2A09B15B62}" srcOrd="2" destOrd="0" presId="urn:microsoft.com/office/officeart/2005/8/layout/vList3#1"/>
    <dgm:cxn modelId="{6E6822AB-4A89-40E8-B4DD-4AE4012707EE}" type="presParOf" srcId="{76F950C1-0C98-4115-9CEE-FD2A09B15B62}" destId="{5D5549D8-030E-4A7C-B9AD-CC3EE941A21F}" srcOrd="0" destOrd="0" presId="urn:microsoft.com/office/officeart/2005/8/layout/vList3#1"/>
    <dgm:cxn modelId="{3D82D4D9-6139-41AE-9AD3-425EFA8AD628}" type="presParOf" srcId="{76F950C1-0C98-4115-9CEE-FD2A09B15B62}" destId="{25B3E053-5361-4E83-ADC2-3E8844D22728}" srcOrd="1" destOrd="0" presId="urn:microsoft.com/office/officeart/2005/8/layout/vList3#1"/>
    <dgm:cxn modelId="{54A25FE8-5992-4C98-9FC5-98A2AC86B390}" type="presParOf" srcId="{34E5F18B-60E7-4D7F-811D-058615C3D82C}" destId="{482D44A4-4109-4940-9C97-C26B61D62488}" srcOrd="3" destOrd="0" presId="urn:microsoft.com/office/officeart/2005/8/layout/vList3#1"/>
    <dgm:cxn modelId="{9FBCAFC6-0046-4AA5-86BC-8D766DAD2C63}" type="presParOf" srcId="{34E5F18B-60E7-4D7F-811D-058615C3D82C}" destId="{E0A9E0A2-9401-4621-BFE4-D0C597B2F383}" srcOrd="4" destOrd="0" presId="urn:microsoft.com/office/officeart/2005/8/layout/vList3#1"/>
    <dgm:cxn modelId="{650B74C0-3BAA-4612-9007-60D14C9E4B82}" type="presParOf" srcId="{E0A9E0A2-9401-4621-BFE4-D0C597B2F383}" destId="{BCAE1D19-897D-4AF0-8808-C45E5CF12778}" srcOrd="0" destOrd="0" presId="urn:microsoft.com/office/officeart/2005/8/layout/vList3#1"/>
    <dgm:cxn modelId="{EEAF3CFD-8809-48EC-99CD-D0AA4CFCCF9B}" type="presParOf" srcId="{E0A9E0A2-9401-4621-BFE4-D0C597B2F383}" destId="{2E70C9FF-8564-4DD1-879D-76D865F95B1F}" srcOrd="1" destOrd="0" presId="urn:microsoft.com/office/officeart/2005/8/layout/vList3#1"/>
    <dgm:cxn modelId="{D03E0F3D-5CF7-4A12-A658-291503373659}" type="presParOf" srcId="{34E5F18B-60E7-4D7F-811D-058615C3D82C}" destId="{8701CA6A-3AE4-4180-AA22-0096857D6229}" srcOrd="5" destOrd="0" presId="urn:microsoft.com/office/officeart/2005/8/layout/vList3#1"/>
    <dgm:cxn modelId="{7AE35032-7A79-4AB8-87B1-134D1E547ECD}" type="presParOf" srcId="{34E5F18B-60E7-4D7F-811D-058615C3D82C}" destId="{FDA676A7-CC2E-4C81-A198-92CCF68294A3}" srcOrd="6" destOrd="0" presId="urn:microsoft.com/office/officeart/2005/8/layout/vList3#1"/>
    <dgm:cxn modelId="{950475F3-9B58-4F9D-A208-65647F96BD00}" type="presParOf" srcId="{FDA676A7-CC2E-4C81-A198-92CCF68294A3}" destId="{3D15A7BB-7491-493C-99E9-E821981322E3}" srcOrd="0" destOrd="0" presId="urn:microsoft.com/office/officeart/2005/8/layout/vList3#1"/>
    <dgm:cxn modelId="{ED397193-A6E7-4E8C-9971-4DB6B76A8543}" type="presParOf" srcId="{FDA676A7-CC2E-4C81-A198-92CCF68294A3}" destId="{FC449068-C312-442B-88F8-61BC09534D7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C9258-CE8D-4C8E-8DB3-D3B6F7D2AE0B}">
      <dsp:nvSpPr>
        <dsp:cNvPr id="0" name=""/>
        <dsp:cNvSpPr/>
      </dsp:nvSpPr>
      <dsp:spPr>
        <a:xfrm rot="16200000">
          <a:off x="-139703" y="139703"/>
          <a:ext cx="2169327" cy="1889921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Электронная почта</a:t>
          </a:r>
        </a:p>
      </dsp:txBody>
      <dsp:txXfrm rot="5400000">
        <a:off x="-1" y="1"/>
        <a:ext cx="1889921" cy="1626995"/>
      </dsp:txXfrm>
    </dsp:sp>
    <dsp:sp modelId="{48AF90C9-479C-4248-8900-E14F3F7D7137}">
      <dsp:nvSpPr>
        <dsp:cNvPr id="0" name=""/>
        <dsp:cNvSpPr/>
      </dsp:nvSpPr>
      <dsp:spPr>
        <a:xfrm>
          <a:off x="1889921" y="0"/>
          <a:ext cx="1889921" cy="216932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err="1" smtClean="0"/>
            <a:t>skype</a:t>
          </a:r>
          <a:endParaRPr lang="ru-RU" sz="28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889921" y="0"/>
        <a:ext cx="1889921" cy="1626995"/>
      </dsp:txXfrm>
    </dsp:sp>
    <dsp:sp modelId="{4B03E76C-CDBE-4DF1-8AEA-784349A0DCE6}">
      <dsp:nvSpPr>
        <dsp:cNvPr id="0" name=""/>
        <dsp:cNvSpPr/>
      </dsp:nvSpPr>
      <dsp:spPr>
        <a:xfrm rot="10800000">
          <a:off x="0" y="2165010"/>
          <a:ext cx="1889921" cy="216932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 smtClean="0"/>
            <a:t>Whatsapp</a:t>
          </a:r>
          <a:endParaRPr lang="ru-RU" sz="2000" b="1" kern="1200" dirty="0" smtClean="0">
            <a:solidFill>
              <a:schemeClr val="tx1"/>
            </a:solidFill>
            <a:latin typeface="a_ConceptoNr" pitchFamily="82" charset="-52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10800000">
        <a:off x="0" y="2707341"/>
        <a:ext cx="1889921" cy="1626995"/>
      </dsp:txXfrm>
    </dsp:sp>
    <dsp:sp modelId="{C53BF603-15A2-4B0F-BB38-2C553EF158CE}">
      <dsp:nvSpPr>
        <dsp:cNvPr id="0" name=""/>
        <dsp:cNvSpPr/>
      </dsp:nvSpPr>
      <dsp:spPr>
        <a:xfrm rot="5400000">
          <a:off x="1750218" y="2309030"/>
          <a:ext cx="2169327" cy="188992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Социальные сети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889920" y="2711658"/>
        <a:ext cx="1889921" cy="1626995"/>
      </dsp:txXfrm>
    </dsp:sp>
    <dsp:sp modelId="{5E58BA64-400C-4296-8A8F-FAA28D8ABA30}">
      <dsp:nvSpPr>
        <dsp:cNvPr id="0" name=""/>
        <dsp:cNvSpPr/>
      </dsp:nvSpPr>
      <dsp:spPr>
        <a:xfrm>
          <a:off x="683627" y="1337541"/>
          <a:ext cx="2439801" cy="152566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Современные информационные средства  ОБУЧЕНИЯ</a:t>
          </a:r>
          <a:endParaRPr lang="ru-RU" sz="2000" b="1" kern="1200" dirty="0"/>
        </a:p>
      </dsp:txBody>
      <dsp:txXfrm>
        <a:off x="758104" y="1412018"/>
        <a:ext cx="2290847" cy="1376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5AABF-6C4B-48F4-ACDC-1A0504011AA4}">
      <dsp:nvSpPr>
        <dsp:cNvPr id="0" name=""/>
        <dsp:cNvSpPr/>
      </dsp:nvSpPr>
      <dsp:spPr>
        <a:xfrm rot="10800000">
          <a:off x="1110458" y="4098"/>
          <a:ext cx="3466022" cy="949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81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режим видео-консультации (индивидуальной или групповой)</a:t>
          </a:r>
          <a:r>
            <a:rPr lang="ru-RU" sz="1700" kern="1200" dirty="0" smtClean="0"/>
            <a:t> </a:t>
          </a:r>
          <a:endParaRPr lang="ru-RU" sz="1700" kern="1200" dirty="0"/>
        </a:p>
      </dsp:txBody>
      <dsp:txXfrm rot="10800000">
        <a:off x="1347896" y="4098"/>
        <a:ext cx="3228584" cy="949751"/>
      </dsp:txXfrm>
    </dsp:sp>
    <dsp:sp modelId="{2E0190B2-57E1-44AC-9993-B0BCCC1D8D20}">
      <dsp:nvSpPr>
        <dsp:cNvPr id="0" name=""/>
        <dsp:cNvSpPr/>
      </dsp:nvSpPr>
      <dsp:spPr>
        <a:xfrm>
          <a:off x="635582" y="4098"/>
          <a:ext cx="949751" cy="9497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3E053-5361-4E83-ADC2-3E8844D22728}">
      <dsp:nvSpPr>
        <dsp:cNvPr id="0" name=""/>
        <dsp:cNvSpPr/>
      </dsp:nvSpPr>
      <dsp:spPr>
        <a:xfrm rot="10800000">
          <a:off x="1110458" y="1237357"/>
          <a:ext cx="3466022" cy="949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814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голосовая консультация </a:t>
          </a:r>
          <a:endParaRPr lang="ru-RU" sz="1700" kern="1200" dirty="0"/>
        </a:p>
      </dsp:txBody>
      <dsp:txXfrm rot="10800000">
        <a:off x="1347896" y="1237357"/>
        <a:ext cx="3228584" cy="949751"/>
      </dsp:txXfrm>
    </dsp:sp>
    <dsp:sp modelId="{5D5549D8-030E-4A7C-B9AD-CC3EE941A21F}">
      <dsp:nvSpPr>
        <dsp:cNvPr id="0" name=""/>
        <dsp:cNvSpPr/>
      </dsp:nvSpPr>
      <dsp:spPr>
        <a:xfrm>
          <a:off x="635582" y="1237357"/>
          <a:ext cx="949751" cy="9497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0C9FF-8564-4DD1-879D-76D865F95B1F}">
      <dsp:nvSpPr>
        <dsp:cNvPr id="0" name=""/>
        <dsp:cNvSpPr/>
      </dsp:nvSpPr>
      <dsp:spPr>
        <a:xfrm rot="10800000">
          <a:off x="1110458" y="2470615"/>
          <a:ext cx="3466022" cy="949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81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переписка в чате в режиме реального времени</a:t>
          </a:r>
          <a:r>
            <a:rPr lang="ru-RU" sz="1700" kern="1200" dirty="0" smtClean="0"/>
            <a:t> </a:t>
          </a:r>
          <a:endParaRPr lang="ru-RU" sz="1700" kern="1200" dirty="0"/>
        </a:p>
      </dsp:txBody>
      <dsp:txXfrm rot="10800000">
        <a:off x="1347896" y="2470615"/>
        <a:ext cx="3228584" cy="949751"/>
      </dsp:txXfrm>
    </dsp:sp>
    <dsp:sp modelId="{BCAE1D19-897D-4AF0-8808-C45E5CF12778}">
      <dsp:nvSpPr>
        <dsp:cNvPr id="0" name=""/>
        <dsp:cNvSpPr/>
      </dsp:nvSpPr>
      <dsp:spPr>
        <a:xfrm>
          <a:off x="635582" y="2470615"/>
          <a:ext cx="949751" cy="9497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49068-C312-442B-88F8-61BC09534D7D}">
      <dsp:nvSpPr>
        <dsp:cNvPr id="0" name=""/>
        <dsp:cNvSpPr/>
      </dsp:nvSpPr>
      <dsp:spPr>
        <a:xfrm rot="10800000">
          <a:off x="1110458" y="3703874"/>
          <a:ext cx="3466022" cy="949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81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асинхронная переписка</a:t>
          </a:r>
          <a:endParaRPr lang="ru-RU" sz="1700" kern="1200" dirty="0"/>
        </a:p>
      </dsp:txBody>
      <dsp:txXfrm rot="10800000">
        <a:off x="1347896" y="3703874"/>
        <a:ext cx="3228584" cy="949751"/>
      </dsp:txXfrm>
    </dsp:sp>
    <dsp:sp modelId="{3D15A7BB-7491-493C-99E9-E821981322E3}">
      <dsp:nvSpPr>
        <dsp:cNvPr id="0" name=""/>
        <dsp:cNvSpPr/>
      </dsp:nvSpPr>
      <dsp:spPr>
        <a:xfrm>
          <a:off x="635582" y="3703874"/>
          <a:ext cx="949751" cy="9497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9F5258-E8B2-4CBC-ABFE-8AF6149C5D1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17E90A-E7C6-44C7-8C04-5144C194C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198568" cy="338437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Реализация образовательных программ с применением электронного обучения и технологии дистанционных </a:t>
            </a:r>
            <a:r>
              <a:rPr lang="ru-RU" sz="3400" b="1" dirty="0" smtClean="0">
                <a:solidFill>
                  <a:srgbClr val="FF0000"/>
                </a:solidFill>
              </a:rPr>
              <a:t>образовательных технологий </a:t>
            </a:r>
            <a:r>
              <a:rPr lang="ru-RU" sz="3400" b="1" dirty="0" smtClean="0">
                <a:solidFill>
                  <a:srgbClr val="FF0000"/>
                </a:solidFill>
              </a:rPr>
              <a:t>в условиях общеобразовательной школы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5949280"/>
            <a:ext cx="7406640" cy="432048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Презентацию подготовила </a:t>
            </a:r>
          </a:p>
          <a:p>
            <a:r>
              <a:rPr lang="ru-RU" b="1" i="1" dirty="0" smtClean="0"/>
              <a:t>Н.Н. </a:t>
            </a:r>
            <a:r>
              <a:rPr lang="ru-RU" b="1" i="1" dirty="0" err="1" smtClean="0"/>
              <a:t>Влох</a:t>
            </a:r>
            <a:r>
              <a:rPr lang="ru-RU" b="1" i="1" dirty="0" smtClean="0"/>
              <a:t>, заместитель директора ГБОУКО «СШОР </a:t>
            </a:r>
            <a:r>
              <a:rPr lang="ru-RU" b="1" i="1" dirty="0" err="1" smtClean="0"/>
              <a:t>Л.Латыниной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96448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97356"/>
              </p:ext>
            </p:extLst>
          </p:nvPr>
        </p:nvGraphicFramePr>
        <p:xfrm>
          <a:off x="7596336" y="190074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3657143" imgH="3657143" progId="MSPhotoEd.3">
                  <p:embed/>
                </p:oleObj>
              </mc:Choice>
              <mc:Fallback>
                <p:oleObj r:id="rId3" imgW="3657143" imgH="3657143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90074"/>
                        <a:ext cx="114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79984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ru-RU" altLang="ru-RU" sz="1600" b="0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19944" y="371852"/>
            <a:ext cx="698477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КАЛУЖСКОЙ ОБЛАСТИ «СПОРТИВНАЯ ШКОЛА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ОЛИМПИЙСКОГО РЕЗЕРВА ПО СПОРТИВНОЙ ГИМНАСТИКЕ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ЛАРИСЫ ЛАТЫНИНОЙ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92052" y="1358556"/>
            <a:ext cx="504056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249038, Калужская область, г. Обнинск,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Самсоновский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проезд, 8-а,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тел/факс (48439) 22-0-53, тел. (48439) 22-0-33, 8 (910) 914-76-97,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 4025077436, КПП 402501001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ая соединительная линия 1"/>
          <p:cNvSpPr>
            <a:spLocks noChangeShapeType="1"/>
          </p:cNvSpPr>
          <p:nvPr/>
        </p:nvSpPr>
        <p:spPr bwMode="auto">
          <a:xfrm>
            <a:off x="1319944" y="1340768"/>
            <a:ext cx="70684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06" y="1346104"/>
            <a:ext cx="424815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Информирование </a:t>
            </a:r>
            <a:r>
              <a:rPr lang="ru-RU" sz="1400" b="1" dirty="0" smtClean="0">
                <a:solidFill>
                  <a:schemeClr val="tx1"/>
                </a:solidFill>
              </a:rPr>
              <a:t>родителей и учеников об организации ОНЛАЙН-ОБУЧЕНИЯ, расписании занятий по средствам КОНФЕРЕНЦИИ на площадке </a:t>
            </a:r>
            <a:r>
              <a:rPr lang="en-US" sz="1400" b="1" dirty="0" smtClean="0">
                <a:solidFill>
                  <a:schemeClr val="tx1"/>
                </a:solidFill>
              </a:rPr>
              <a:t>SKYPE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48" y="2926296"/>
            <a:ext cx="42481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Зарегистрируйтесь при помощи электронной почты (получите учётную запись)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253" y="2406924"/>
            <a:ext cx="424815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Загрузите </a:t>
            </a:r>
            <a:r>
              <a:rPr lang="en-US" sz="1400" b="1" dirty="0" smtClean="0"/>
              <a:t>SKYPE</a:t>
            </a:r>
            <a:r>
              <a:rPr lang="ru-RU" sz="1400" b="1" dirty="0" smtClean="0"/>
              <a:t> </a:t>
            </a:r>
            <a:r>
              <a:rPr lang="ru-RU" sz="1400" b="1" dirty="0"/>
              <a:t>на ваш </a:t>
            </a:r>
            <a:r>
              <a:rPr lang="ru-RU" sz="1400" b="1" dirty="0" smtClean="0"/>
              <a:t>Компьютер</a:t>
            </a:r>
            <a:endParaRPr lang="ru-RU" sz="1400" b="1" dirty="0"/>
          </a:p>
        </p:txBody>
      </p:sp>
      <p:sp>
        <p:nvSpPr>
          <p:cNvPr id="16392" name="Прямоугольник 15"/>
          <p:cNvSpPr>
            <a:spLocks noChangeArrowheads="1"/>
          </p:cNvSpPr>
          <p:nvPr/>
        </p:nvSpPr>
        <p:spPr bwMode="auto">
          <a:xfrm>
            <a:off x="290733" y="4860240"/>
            <a:ext cx="4248150" cy="738664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/>
            <a:r>
              <a:rPr lang="ru-RU" altLang="ru-RU" sz="1400" b="1" dirty="0"/>
              <a:t>Из группы последует приглашение на </a:t>
            </a:r>
            <a:r>
              <a:rPr lang="ru-RU" altLang="ru-RU" sz="1400" b="1" dirty="0" err="1"/>
              <a:t>Zoom</a:t>
            </a:r>
            <a:r>
              <a:rPr lang="ru-RU" altLang="ru-RU" sz="1400" b="1" dirty="0"/>
              <a:t> - присоединиться .Останется лишь организовать  тестовую  конференцию.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753" y="5979619"/>
            <a:ext cx="4262437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/>
              <a:t>Проведение </a:t>
            </a:r>
            <a:r>
              <a:rPr lang="ru-RU" b="1" dirty="0"/>
              <a:t>онлайн</a:t>
            </a:r>
            <a:r>
              <a:rPr lang="ru-RU" sz="1600" b="1" dirty="0"/>
              <a:t> </a:t>
            </a:r>
            <a:r>
              <a:rPr lang="ru-RU" sz="1600" b="1" dirty="0" smtClean="0"/>
              <a:t>– обучения </a:t>
            </a:r>
            <a:endParaRPr lang="ru-RU" sz="16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214346" y="89941"/>
            <a:ext cx="9572692" cy="1053043"/>
          </a:xfrm>
          <a:noFill/>
          <a:ln>
            <a:solidFill>
              <a:srgbClr val="00B0F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ОРГАНИЗАЦИЯ ОНЛАЙН – ОБУЧЕНИЯ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 средствам КОНФЕРЕНЦИИ на площадке </a:t>
            </a:r>
            <a:r>
              <a:rPr lang="en-US" sz="2000" b="1" dirty="0" smtClean="0">
                <a:solidFill>
                  <a:srgbClr val="FF0000"/>
                </a:solidFill>
              </a:rPr>
              <a:t>SKYPE!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913" y="3789040"/>
            <a:ext cx="424815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Далее поделитесь адресом </a:t>
            </a:r>
            <a:r>
              <a:rPr lang="ru-RU" sz="1400" b="1" dirty="0" err="1"/>
              <a:t>эл.почты</a:t>
            </a:r>
            <a:r>
              <a:rPr lang="ru-RU" sz="1400" b="1" dirty="0"/>
              <a:t> с классным руководителем и он внесёт вас в группу вашего класса.</a:t>
            </a:r>
          </a:p>
        </p:txBody>
      </p:sp>
      <p:pic>
        <p:nvPicPr>
          <p:cNvPr id="2056" name="Picture 8" descr="https://yt3.ggpht.com/a/AATXAJxp62DEVeIwO7ZOWyVx28KwoqtLgINhUGPOA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46104"/>
            <a:ext cx="1122303" cy="11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econd-chance.ru/wp-content/uploads/2019/06/1120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90" y="2714996"/>
            <a:ext cx="4398298" cy="32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47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В </a:t>
            </a:r>
            <a:r>
              <a:rPr lang="ru-RU" sz="2400" dirty="0">
                <a:cs typeface="Times New Roman" panose="02020603050405020304" pitchFamily="18" charset="0"/>
              </a:rPr>
              <a:t>21 веке, веке информационных технологий, благодаря доступности интернета и большому количеству различных программ, связаться с человеком в другой точке Земли, не составляет труда, что даёт возможность реализацию образовательных программ с применением  электронного обучения и дистанционных образовательных технологий ( далее – ЭО и ДОТ)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Применение электронного обучения и дистанционных образовательных технологий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/>
              <a:t>– открывает широкие возможности для получения образования для тех слоев населения, которые «связаны» определенными обстоятельствами: люди с ограниченными физическими возможностями; спортсменам в условиях спортивных сборов и соревнований; людям в условиях карантина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Министерство просвещения Российской Федерации, приказ №104 от 17 марта 2020г. </a:t>
            </a:r>
          </a:p>
          <a:p>
            <a:pPr marL="82296" indent="0" algn="just">
              <a:buNone/>
            </a:pPr>
            <a:r>
              <a:rPr lang="ru-RU" sz="2000" i="1" dirty="0" smtClean="0">
                <a:cs typeface="Times New Roman" panose="02020603050405020304" pitchFamily="18" charset="0"/>
              </a:rPr>
              <a:t>«Об организации образовательной деятельности в организациях, реализующие образовательные программы начального общего, основного общего и среднего общего образования, образовательные программы среднего профессионального образования, соответствующего дополнительного профессионального образования и дополнительные общеобразовательные программы, в условиях распространения новой </a:t>
            </a:r>
            <a:r>
              <a:rPr lang="ru-RU" sz="2000" i="1" dirty="0" err="1" smtClean="0">
                <a:cs typeface="Times New Roman" panose="02020603050405020304" pitchFamily="18" charset="0"/>
              </a:rPr>
              <a:t>коронавирусной</a:t>
            </a:r>
            <a:r>
              <a:rPr lang="ru-RU" sz="2000" i="1" dirty="0" smtClean="0">
                <a:cs typeface="Times New Roman" panose="02020603050405020304" pitchFamily="18" charset="0"/>
              </a:rPr>
              <a:t> инфекции на территории Российской Федерации».</a:t>
            </a:r>
          </a:p>
          <a:p>
            <a:pPr marL="82296" indent="0">
              <a:buNone/>
            </a:pPr>
            <a:endParaRPr lang="ru-RU" sz="2000" b="1" i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Министерство образования и науки Калужской области, приказ №405 от 23 марта 2020г.</a:t>
            </a:r>
          </a:p>
          <a:p>
            <a:pPr marL="82296" indent="0" algn="just">
              <a:buNone/>
            </a:pPr>
            <a:r>
              <a:rPr lang="ru-RU" sz="2000" i="1" dirty="0" smtClean="0">
                <a:cs typeface="Times New Roman" panose="02020603050405020304" pitchFamily="18" charset="0"/>
              </a:rPr>
              <a:t>«О введении временной реализации образовательных программ </a:t>
            </a:r>
            <a:r>
              <a:rPr lang="ru-RU" sz="2000" i="1" dirty="0">
                <a:cs typeface="Times New Roman" panose="02020603050405020304" pitchFamily="18" charset="0"/>
              </a:rPr>
              <a:t>начального общего, основного общего и среднего общего </a:t>
            </a:r>
            <a:r>
              <a:rPr lang="ru-RU" sz="2000" i="1" dirty="0" smtClean="0">
                <a:cs typeface="Times New Roman" panose="02020603050405020304" pitchFamily="18" charset="0"/>
              </a:rPr>
              <a:t>образования, дополнительных общеобразовательных программ с применением электронного обучения и дистанционных образовательных технологий».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53313"/>
              </p:ext>
            </p:extLst>
          </p:nvPr>
        </p:nvGraphicFramePr>
        <p:xfrm>
          <a:off x="4929190" y="1571612"/>
          <a:ext cx="3779842" cy="433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285784" y="357166"/>
            <a:ext cx="9644130" cy="78581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ВИДЫ И СРЕДСТВА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ДИСТАНЦИОННОГО ОБУЧЕНИЯ 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0" y="1500174"/>
          <a:ext cx="5212064" cy="465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0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Достоинства удалённого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968552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Доступность</a:t>
            </a:r>
            <a:r>
              <a:rPr lang="ru-RU" dirty="0" smtClean="0"/>
              <a:t>. Электронные средства коммуникации значительно расширяют возможности получения образования дистанционно.</a:t>
            </a:r>
          </a:p>
          <a:p>
            <a:endParaRPr lang="ru-RU" dirty="0" smtClean="0"/>
          </a:p>
          <a:p>
            <a:r>
              <a:rPr lang="ru-RU" dirty="0" err="1" smtClean="0"/>
              <a:t>Вебинар</a:t>
            </a:r>
            <a:r>
              <a:rPr lang="ru-RU" dirty="0" smtClean="0"/>
              <a:t>, консультация проводится </a:t>
            </a:r>
            <a:r>
              <a:rPr lang="ru-RU" u="sng" dirty="0" smtClean="0"/>
              <a:t>в удобном для клиента месте</a:t>
            </a:r>
            <a:r>
              <a:rPr lang="ru-RU" dirty="0" smtClean="0"/>
              <a:t>: не выходя из дома. </a:t>
            </a:r>
          </a:p>
          <a:p>
            <a:endParaRPr lang="ru-RU" dirty="0" smtClean="0"/>
          </a:p>
          <a:p>
            <a:r>
              <a:rPr lang="ru-RU" dirty="0" smtClean="0"/>
              <a:t>Есть возможность </a:t>
            </a:r>
            <a:r>
              <a:rPr lang="ru-RU" dirty="0" err="1" smtClean="0"/>
              <a:t>звуко</a:t>
            </a:r>
            <a:r>
              <a:rPr lang="ru-RU" dirty="0" smtClean="0"/>
              <a:t>/видео</a:t>
            </a:r>
            <a:r>
              <a:rPr lang="ru-RU" u="sng" dirty="0" smtClean="0"/>
              <a:t>записи</a:t>
            </a:r>
            <a:r>
              <a:rPr lang="ru-RU" dirty="0" smtClean="0"/>
              <a:t> урока, консультации: </a:t>
            </a:r>
          </a:p>
          <a:p>
            <a:pPr marL="82296" indent="0">
              <a:buNone/>
            </a:pPr>
            <a:r>
              <a:rPr lang="ru-RU" i="1" dirty="0" smtClean="0"/>
              <a:t>В любое удобное время, можно«вернуться», и проанализировать тематическое сообщение . Для слушателя это также хорошая возможность вернуться к тем моментам объяснения, которые для него значимы.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Недостатки удалённого обучения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Сложность построения контакта.</a:t>
            </a:r>
          </a:p>
          <a:p>
            <a:r>
              <a:rPr lang="ru-RU" u="sng" dirty="0" smtClean="0"/>
              <a:t>Ограниченность в телесно-ориентированных методах работы</a:t>
            </a:r>
            <a:r>
              <a:rPr lang="ru-RU" dirty="0" smtClean="0"/>
              <a:t>, </a:t>
            </a:r>
            <a:r>
              <a:rPr lang="ru-RU" dirty="0"/>
              <a:t> </a:t>
            </a:r>
            <a:r>
              <a:rPr lang="ru-RU" dirty="0" smtClean="0"/>
              <a:t>ограничивает жестикуляцию,  телодвижение, позы, мимику, и т.д. - все, что помогает в эмоциональном плане создать контакт.</a:t>
            </a:r>
          </a:p>
          <a:p>
            <a:r>
              <a:rPr lang="ru-RU" u="sng" dirty="0" smtClean="0"/>
              <a:t>Сложность соблюдения границ</a:t>
            </a:r>
            <a:r>
              <a:rPr lang="ru-RU" dirty="0" smtClean="0"/>
              <a:t>: кто-то может зайти в комнату, связь может прерваться и т.д.</a:t>
            </a:r>
          </a:p>
          <a:p>
            <a:pPr lvl="0"/>
            <a:r>
              <a:rPr lang="ru-RU" u="sng" dirty="0" smtClean="0"/>
              <a:t>Высокие требования к специалисту</a:t>
            </a:r>
            <a:r>
              <a:rPr lang="ru-RU" dirty="0" smtClean="0"/>
              <a:t>. В процессе </a:t>
            </a:r>
            <a:r>
              <a:rPr lang="ru-RU" dirty="0"/>
              <a:t>и</a:t>
            </a:r>
            <a:r>
              <a:rPr lang="ru-RU" dirty="0" smtClean="0"/>
              <a:t>нтернет-урока или консультирования специалисту необходимо иметь развитую мотивацию к обучению, чтобы удерживать интерес  ученика на расстоянии.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2019" r="5858" b="4250"/>
          <a:stretch>
            <a:fillRect/>
          </a:stretch>
        </p:blipFill>
        <p:spPr bwMode="auto">
          <a:xfrm>
            <a:off x="4583113" y="1357313"/>
            <a:ext cx="447675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606" y="1346104"/>
            <a:ext cx="4248150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Информирование </a:t>
            </a:r>
            <a:r>
              <a:rPr lang="ru-RU" sz="1400" b="1" dirty="0" smtClean="0">
                <a:solidFill>
                  <a:schemeClr val="tx1"/>
                </a:solidFill>
              </a:rPr>
              <a:t>родителей и учеников об организации дистанционного обучения,  расписании занятий, режиме обучения,  о специалистах, которые могут </a:t>
            </a:r>
            <a:r>
              <a:rPr lang="ru-RU" sz="1400" b="1" dirty="0">
                <a:solidFill>
                  <a:schemeClr val="tx1"/>
                </a:solidFill>
              </a:rPr>
              <a:t>быть </a:t>
            </a:r>
            <a:r>
              <a:rPr lang="ru-RU" sz="1400" b="1" dirty="0" smtClean="0">
                <a:solidFill>
                  <a:schemeClr val="tx1"/>
                </a:solidFill>
              </a:rPr>
              <a:t>привлечены к процессу обучения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516681"/>
            <a:ext cx="4248150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Сбор заявок </a:t>
            </a:r>
            <a:r>
              <a:rPr lang="ru-RU" sz="1400" b="1" dirty="0" smtClean="0"/>
              <a:t>от родителей и детей на индивидуальные консультации, составление графика индивидуальных консультаций, проведение консультации</a:t>
            </a:r>
            <a:endParaRPr lang="ru-RU" sz="14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253" y="2615926"/>
            <a:ext cx="424815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Разъяснение </a:t>
            </a:r>
            <a:r>
              <a:rPr lang="ru-RU" sz="1400" b="1" dirty="0" smtClean="0"/>
              <a:t>о способах подключения к электронным ресурсам: </a:t>
            </a:r>
            <a:r>
              <a:rPr lang="ru-RU" sz="1400" b="1" dirty="0" err="1" smtClean="0"/>
              <a:t>ватцап</a:t>
            </a:r>
            <a:r>
              <a:rPr lang="ru-RU" sz="1400" b="1" dirty="0" smtClean="0"/>
              <a:t>, электронная почта, скайп,  видеоконференция и </a:t>
            </a:r>
            <a:r>
              <a:rPr lang="ru-RU" sz="1400" b="1" dirty="0" err="1" smtClean="0"/>
              <a:t>т.п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346" y="4868577"/>
            <a:ext cx="4248150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Информирование участников о </a:t>
            </a:r>
            <a:r>
              <a:rPr lang="ru-RU" sz="1400" b="1" dirty="0" smtClean="0">
                <a:solidFill>
                  <a:schemeClr val="tx1"/>
                </a:solidFill>
              </a:rPr>
              <a:t> дате и времени  проведения электронного обучения и ее форме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392" name="Прямоугольник 15"/>
          <p:cNvSpPr>
            <a:spLocks noChangeArrowheads="1"/>
          </p:cNvSpPr>
          <p:nvPr/>
        </p:nvSpPr>
        <p:spPr bwMode="auto">
          <a:xfrm>
            <a:off x="214313" y="5535157"/>
            <a:ext cx="4248150" cy="522288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/>
            <a:r>
              <a:rPr lang="ru-RU" altLang="ru-RU" sz="1400" b="1" dirty="0"/>
              <a:t>Проверка технических средств </a:t>
            </a:r>
          </a:p>
          <a:p>
            <a:pPr algn="ctr"/>
            <a:r>
              <a:rPr lang="ru-RU" altLang="ru-RU" sz="1400" b="1" dirty="0"/>
              <a:t>(оборудования, связи)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6248400"/>
            <a:ext cx="4262437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/>
              <a:t>Проведение </a:t>
            </a:r>
            <a:r>
              <a:rPr lang="ru-RU" b="1" dirty="0"/>
              <a:t>онлайн</a:t>
            </a:r>
            <a:r>
              <a:rPr lang="ru-RU" sz="1600" b="1" dirty="0"/>
              <a:t> </a:t>
            </a:r>
            <a:r>
              <a:rPr lang="ru-RU" sz="1600" b="1" dirty="0" smtClean="0"/>
              <a:t>– обучения </a:t>
            </a:r>
            <a:endParaRPr lang="ru-RU" sz="16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572692" cy="868346"/>
          </a:xfrm>
          <a:noFill/>
          <a:ln>
            <a:solidFill>
              <a:srgbClr val="00B0F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b="1" dirty="0" smtClean="0"/>
              <a:t>ОРГАНИЗАЦИЯ ОНЛАЙН – ОБУЧЕНИЯ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306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оснащению: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96646" indent="-514350">
              <a:buNone/>
            </a:pPr>
            <a:r>
              <a:rPr lang="ru-RU" dirty="0" smtClean="0"/>
              <a:t>1. </a:t>
            </a:r>
            <a:r>
              <a:rPr lang="ru-RU" b="1" dirty="0" smtClean="0"/>
              <a:t>Техническое оборудование</a:t>
            </a:r>
            <a:r>
              <a:rPr lang="ru-RU" dirty="0" smtClean="0"/>
              <a:t>: интернет, ноутбук, наушники, желательно с микрофоном, </a:t>
            </a:r>
            <a:r>
              <a:rPr lang="ru-RU" dirty="0" err="1" smtClean="0"/>
              <a:t>веб-камера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Сопроводительная информация на сайте:</a:t>
            </a:r>
          </a:p>
          <a:p>
            <a:r>
              <a:rPr lang="ru-RU" u="sng" dirty="0" smtClean="0"/>
              <a:t>Расписание занятий</a:t>
            </a:r>
          </a:p>
          <a:p>
            <a:r>
              <a:rPr lang="ru-RU" u="sng" dirty="0" smtClean="0"/>
              <a:t>Режим занятий</a:t>
            </a:r>
          </a:p>
          <a:p>
            <a:r>
              <a:rPr lang="ru-RU" u="sng" dirty="0" smtClean="0"/>
              <a:t>Алгоритм подключения к электронному обучению и дистанционным </a:t>
            </a:r>
            <a:r>
              <a:rPr lang="ru-RU" u="sng" dirty="0" err="1" smtClean="0"/>
              <a:t>техническтим</a:t>
            </a:r>
            <a:r>
              <a:rPr lang="ru-RU" u="sng" dirty="0" smtClean="0"/>
              <a:t> средствам.</a:t>
            </a:r>
          </a:p>
          <a:p>
            <a:r>
              <a:rPr lang="ru-RU" u="sng" dirty="0" smtClean="0"/>
              <a:t>Сведения о специалистах</a:t>
            </a:r>
            <a:r>
              <a:rPr lang="ru-RU" dirty="0" smtClean="0"/>
              <a:t>, проводящих консультирование дистанционно (их профессиональное кредо, область дополнительных интересов, написанные ими статьи и .т.д.);</a:t>
            </a:r>
          </a:p>
          <a:p>
            <a:r>
              <a:rPr lang="ru-RU" u="sng" dirty="0" smtClean="0"/>
              <a:t>Страница </a:t>
            </a:r>
            <a:r>
              <a:rPr lang="ru-RU" u="sng" dirty="0" err="1" smtClean="0"/>
              <a:t>самозаписи</a:t>
            </a:r>
            <a:r>
              <a:rPr lang="ru-RU" u="sng" dirty="0" smtClean="0"/>
              <a:t> </a:t>
            </a:r>
            <a:r>
              <a:rPr lang="ru-RU" dirty="0" smtClean="0"/>
              <a:t>на консультацию;</a:t>
            </a:r>
          </a:p>
          <a:p>
            <a:r>
              <a:rPr lang="ru-RU" u="sng" dirty="0" smtClean="0"/>
              <a:t>Страница самопомощи</a:t>
            </a:r>
            <a:r>
              <a:rPr lang="ru-RU" dirty="0" smtClean="0"/>
              <a:t>, которая знакомит с различными </a:t>
            </a:r>
            <a:r>
              <a:rPr lang="ru-RU" dirty="0" err="1" smtClean="0"/>
              <a:t>интернет-ресурсами</a:t>
            </a:r>
            <a:r>
              <a:rPr lang="ru-RU" dirty="0" smtClean="0"/>
              <a:t>, </a:t>
            </a:r>
            <a:r>
              <a:rPr lang="ru-RU" b="1" dirty="0"/>
              <a:t>дополнительные материалы</a:t>
            </a:r>
            <a:r>
              <a:rPr lang="ru-RU" dirty="0"/>
              <a:t>, рекомендуя их применение в качестве домашних заданий.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06" y="1346104"/>
            <a:ext cx="424815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Информирование </a:t>
            </a:r>
            <a:r>
              <a:rPr lang="ru-RU" sz="1400" b="1" dirty="0" smtClean="0">
                <a:solidFill>
                  <a:schemeClr val="tx1"/>
                </a:solidFill>
              </a:rPr>
              <a:t>родителей и учеников об организации ОНЛАЙН-ОБУЧЕНИЯ, расписании занятий по средствам КОНФЕРЕНЦИИ на площадке </a:t>
            </a:r>
            <a:r>
              <a:rPr lang="en-US" sz="1400" b="1" dirty="0" smtClean="0">
                <a:solidFill>
                  <a:schemeClr val="tx1"/>
                </a:solidFill>
              </a:rPr>
              <a:t>ZOOM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87906"/>
            <a:ext cx="42481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Зарегистрируйтесь при помощи электронной почты (получите учётную запись)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253" y="2406924"/>
            <a:ext cx="42481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Загрузите </a:t>
            </a:r>
            <a:r>
              <a:rPr lang="ru-RU" sz="1400" b="1" dirty="0" err="1"/>
              <a:t>Zoom</a:t>
            </a:r>
            <a:r>
              <a:rPr lang="ru-RU" sz="1400" b="1" dirty="0"/>
              <a:t> на ваш Компьютер (базовый пакет- бесплатный)</a:t>
            </a:r>
          </a:p>
        </p:txBody>
      </p:sp>
      <p:sp>
        <p:nvSpPr>
          <p:cNvPr id="16392" name="Прямоугольник 15"/>
          <p:cNvSpPr>
            <a:spLocks noChangeArrowheads="1"/>
          </p:cNvSpPr>
          <p:nvPr/>
        </p:nvSpPr>
        <p:spPr bwMode="auto">
          <a:xfrm>
            <a:off x="270591" y="5013176"/>
            <a:ext cx="4248150" cy="738664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/>
            <a:r>
              <a:rPr lang="ru-RU" altLang="ru-RU" sz="1400" b="1" dirty="0"/>
              <a:t>Из группы последует приглашение на </a:t>
            </a:r>
            <a:r>
              <a:rPr lang="ru-RU" altLang="ru-RU" sz="1400" b="1" dirty="0" err="1"/>
              <a:t>Zoom</a:t>
            </a:r>
            <a:r>
              <a:rPr lang="ru-RU" altLang="ru-RU" sz="1400" b="1" dirty="0"/>
              <a:t> - присоединиться .Останется лишь организовать  тестовую  конференцию.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659" y="6059992"/>
            <a:ext cx="4262437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/>
              <a:t>Проведение </a:t>
            </a:r>
            <a:r>
              <a:rPr lang="ru-RU" b="1" dirty="0"/>
              <a:t>онлайн</a:t>
            </a:r>
            <a:r>
              <a:rPr lang="ru-RU" sz="1600" b="1" dirty="0"/>
              <a:t> </a:t>
            </a:r>
            <a:r>
              <a:rPr lang="ru-RU" sz="1600" b="1" dirty="0" smtClean="0"/>
              <a:t>– обучения </a:t>
            </a:r>
            <a:endParaRPr lang="ru-RU" sz="16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572692" cy="868346"/>
          </a:xfrm>
          <a:noFill/>
          <a:ln>
            <a:solidFill>
              <a:srgbClr val="00B0F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b="1" dirty="0" smtClean="0"/>
              <a:t>ОРГАНИЗАЦИЯ ОНЛАЙН – ОБУЧЕНИЯ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средствам КОНФЕРЕНЦИИ на площадке </a:t>
            </a:r>
            <a:r>
              <a:rPr lang="en-US" sz="2000" b="1" dirty="0" smtClean="0"/>
              <a:t>ZOOM!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2913" y="3935647"/>
            <a:ext cx="424815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Далее поделитесь адресом </a:t>
            </a:r>
            <a:r>
              <a:rPr lang="ru-RU" sz="1400" b="1" dirty="0" err="1"/>
              <a:t>эл.почты</a:t>
            </a:r>
            <a:r>
              <a:rPr lang="ru-RU" sz="1400" b="1" dirty="0"/>
              <a:t> с классным руководителем и он внесёт вас в группу вашего класса.</a:t>
            </a:r>
          </a:p>
        </p:txBody>
      </p:sp>
      <p:pic>
        <p:nvPicPr>
          <p:cNvPr id="1026" name="Picture 2" descr="https://images.squarespace-cdn.com/content/v1/5bf2e5bd89c1722fe2ca593a/1567009762080-VUDGQ1NPZTOELBGN7NAT/ke17ZwdGBToddI8pDm48kH7bcx_p807l_7aJvGUB_uN7gQa3H78H3Y0txjaiv_0fDoOvxcdMmMKkDsyUqMSsMWxHk725yiiHCCLfrh8O1z4YTzHvnKhyp6Da-NYroOW3ZGjoBKy3azqku80C789l0ivq7Q1ckvJa8MA8qNUlEOb5ayIfISEBZb_L8CfvGEaIB8YD9SEW32zUFrGfM3H_Sw/Issue+6+.+Series+1+.+Series+2_Zoom+Confe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0737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inclipart.com/picdir/big/221-2218261_zoom-challenge-zoom-camra-wp-zoom-app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68" y="1275628"/>
            <a:ext cx="1550723" cy="13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0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</TotalTime>
  <Words>727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MSPhotoEd.3</vt:lpstr>
      <vt:lpstr>Реализация образовательных программ с применением электронного обучения и технологии дистанционных образовательных технологий в условиях общеобразовательной школы</vt:lpstr>
      <vt:lpstr>Презентация PowerPoint</vt:lpstr>
      <vt:lpstr>Презентация PowerPoint</vt:lpstr>
      <vt:lpstr>Презентация PowerPoint</vt:lpstr>
      <vt:lpstr>Достоинства удалённого обучения</vt:lpstr>
      <vt:lpstr>Недостатки удалённого обучения </vt:lpstr>
      <vt:lpstr> ОРГАНИЗАЦИЯ ОНЛАЙН – ОБУЧЕНИЯ  </vt:lpstr>
      <vt:lpstr>Требования к оснащению: </vt:lpstr>
      <vt:lpstr> ОРГАНИЗАЦИЯ ОНЛАЙН – ОБУЧЕНИЯ  по средствам КОНФЕРЕНЦИИ на площадке ZOOM!</vt:lpstr>
      <vt:lpstr>ОРГАНИЗАЦИЯ ОНЛАЙН – ОБУЧЕНИЯ  по средствам КОНФЕРЕНЦИИ на площадке SKYPE!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RePack by Diakov</cp:lastModifiedBy>
  <cp:revision>97</cp:revision>
  <dcterms:created xsi:type="dcterms:W3CDTF">2017-02-21T22:31:21Z</dcterms:created>
  <dcterms:modified xsi:type="dcterms:W3CDTF">2020-04-03T10:38:26Z</dcterms:modified>
</cp:coreProperties>
</file>